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147472322" r:id="rId2"/>
    <p:sldId id="2147472363" r:id="rId3"/>
    <p:sldId id="262" r:id="rId4"/>
    <p:sldId id="2147472523" r:id="rId5"/>
    <p:sldId id="269" r:id="rId6"/>
    <p:sldId id="2147375648" r:id="rId7"/>
    <p:sldId id="282" r:id="rId8"/>
    <p:sldId id="2147472362" r:id="rId9"/>
    <p:sldId id="2147472125" r:id="rId10"/>
  </p:sldIdLst>
  <p:sldSz cx="12192000" cy="6858000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Light" panose="020F0502020204030203" pitchFamily="34" charset="0"/>
      <p:regular r:id="rId16"/>
      <p:italic r:id="rId17"/>
    </p:embeddedFont>
    <p:embeddedFont>
      <p:font typeface="Noto Sans Symbols" panose="020B060402020202020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Quattrocento Sans" panose="020B0502050000020003" pitchFamily="34" charset="0"/>
      <p:regular r:id="rId26"/>
      <p:bold r:id="rId27"/>
      <p:italic r:id="rId28"/>
      <p:boldItalic r:id="rId29"/>
    </p:embeddedFont>
    <p:embeddedFont>
      <p:font typeface="System Font Regular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userDrawn="1">
          <p15:clr>
            <a:srgbClr val="A4A3A4"/>
          </p15:clr>
        </p15:guide>
        <p15:guide id="4" pos="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Lantzy" initials="RL" lastIdx="12" clrIdx="0">
    <p:extLst>
      <p:ext uri="{19B8F6BF-5375-455C-9EA6-DF929625EA0E}">
        <p15:presenceInfo xmlns:p15="http://schemas.microsoft.com/office/powerpoint/2012/main" userId="30181c4a3fe16a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EF"/>
    <a:srgbClr val="1497A2"/>
    <a:srgbClr val="071F5D"/>
    <a:srgbClr val="595A5A"/>
    <a:srgbClr val="051742"/>
    <a:srgbClr val="7F7F7F"/>
    <a:srgbClr val="03102E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5" autoAdjust="0"/>
    <p:restoredTop sz="95782" autoAdjust="0"/>
  </p:normalViewPr>
  <p:slideViewPr>
    <p:cSldViewPr snapToGrid="0" snapToObjects="1">
      <p:cViewPr varScale="1">
        <p:scale>
          <a:sx n="152" d="100"/>
          <a:sy n="152" d="100"/>
        </p:scale>
        <p:origin x="2850" y="144"/>
      </p:cViewPr>
      <p:guideLst>
        <p:guide orient="horz"/>
        <p:guide pos="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7A8A-D6CB-5F44-A686-C2C6A3C969A4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CD1A-6A88-864E-BD99-700D2EFB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2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>
          <a:extLst>
            <a:ext uri="{FF2B5EF4-FFF2-40B4-BE49-F238E27FC236}">
              <a16:creationId xmlns:a16="http://schemas.microsoft.com/office/drawing/2014/main" id="{0C567415-001D-493C-5D44-0BCFE62B4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8:notes">
            <a:extLst>
              <a:ext uri="{FF2B5EF4-FFF2-40B4-BE49-F238E27FC236}">
                <a16:creationId xmlns:a16="http://schemas.microsoft.com/office/drawing/2014/main" id="{8848B3BB-FF2C-62A1-44E0-BF246E793E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48:notes">
            <a:extLst>
              <a:ext uri="{FF2B5EF4-FFF2-40B4-BE49-F238E27FC236}">
                <a16:creationId xmlns:a16="http://schemas.microsoft.com/office/drawing/2014/main" id="{6263CB2E-08F0-F760-40D2-EB227B2F81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9" name="Google Shape;559;p48:notes">
            <a:extLst>
              <a:ext uri="{FF2B5EF4-FFF2-40B4-BE49-F238E27FC236}">
                <a16:creationId xmlns:a16="http://schemas.microsoft.com/office/drawing/2014/main" id="{8BFD6FBB-CDBF-ACCC-AC4F-86EEF0BD30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06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1" name="Google Shape;871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72" name="Google Shape;872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24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40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6CD1A-6A88-864E-BD99-700D2EFB0A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06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D21F1D-B07A-E841-BC11-02CD87C72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13594-C370-9A42-9B94-B2F28EA71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966" y="1798320"/>
            <a:ext cx="9715314" cy="275044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 b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25E53-2504-6547-A2A0-7F2338C97B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9965" y="4736598"/>
            <a:ext cx="6169271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Lato" panose="020F0502020204030203" pitchFamily="34" charset="0"/>
              </a:defRPr>
            </a:lvl1pPr>
            <a:lvl2pPr marL="457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96DB8CB-0EF9-9666-175E-9F221C3D5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9192" y="425031"/>
            <a:ext cx="3821986" cy="9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8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Line_Title_Only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2BCA6-035A-7144-9EFA-8A2C9DB477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200"/>
            <a:ext cx="11577098" cy="85344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Single Line Title Only – Dark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6AB24-BFAD-994B-A70F-F0DE5EAD1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EBC1B4-25B7-5744-81CB-4B0F903D4D1A}"/>
              </a:ext>
            </a:extLst>
          </p:cNvPr>
          <p:cNvSpPr txBox="1"/>
          <p:nvPr userDrawn="1"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fld id="{72261057-1CD1-43E4-9FAF-4237661CC3D3}" type="slidenum">
              <a:rPr lang="en-US" sz="1000" smtClean="0">
                <a:solidFill>
                  <a:schemeClr val="bg1"/>
                </a:solidFill>
                <a:latin typeface="Lato" panose="020F0502020204030203" pitchFamily="34" charset="0"/>
                <a:ea typeface="Microsoft Sans Serif" panose="020B0604020202020204" pitchFamily="34" charset="0"/>
                <a:cs typeface="Lato" panose="020F0502020204030203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ato" panose="020F0502020204030203" pitchFamily="34" charset="0"/>
              <a:ea typeface="Microsoft Sans Serif" panose="020B0604020202020204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4071E-2466-CF4B-95FD-9B937CE5EFE3}"/>
              </a:ext>
            </a:extLst>
          </p:cNvPr>
          <p:cNvSpPr txBox="1"/>
          <p:nvPr userDrawn="1"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© 2024 IP Infusion  |</a:t>
            </a:r>
          </a:p>
        </p:txBody>
      </p:sp>
    </p:spTree>
    <p:extLst>
      <p:ext uri="{BB962C8B-B14F-4D97-AF65-F5344CB8AC3E}">
        <p14:creationId xmlns:p14="http://schemas.microsoft.com/office/powerpoint/2010/main" val="210066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Line_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199"/>
            <a:ext cx="11577098" cy="1047509"/>
          </a:xfrm>
        </p:spPr>
        <p:txBody>
          <a:bodyPr/>
          <a:lstStyle>
            <a:lvl1pPr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Double Line </a:t>
            </a:r>
            <a:br>
              <a:rPr lang="en-US" dirty="0"/>
            </a:br>
            <a:r>
              <a:rPr lang="en-US" dirty="0"/>
              <a:t>Title with Bullets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717040"/>
            <a:ext cx="11576050" cy="4216400"/>
          </a:xfrm>
        </p:spPr>
        <p:txBody>
          <a:bodyPr/>
          <a:lstStyle>
            <a:lvl1pPr>
              <a:defRPr b="0" i="0">
                <a:latin typeface="+mn-lt"/>
                <a:cs typeface="Lato" panose="020F0502020204030203" pitchFamily="34" charset="0"/>
              </a:defRPr>
            </a:lvl1pPr>
            <a:lvl2pPr>
              <a:defRPr b="0" i="0">
                <a:latin typeface="+mn-lt"/>
                <a:cs typeface="Lato" panose="020F0502020204030203" pitchFamily="34" charset="0"/>
              </a:defRPr>
            </a:lvl2pPr>
            <a:lvl3pPr>
              <a:defRPr b="0" i="0"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631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Line_Title+Bullets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199"/>
            <a:ext cx="11577098" cy="1047509"/>
          </a:xfrm>
        </p:spPr>
        <p:txBody>
          <a:bodyPr/>
          <a:lstStyle>
            <a:lvl1pPr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Double Line </a:t>
            </a:r>
            <a:br>
              <a:rPr lang="en-US" dirty="0"/>
            </a:br>
            <a:r>
              <a:rPr lang="en-US" dirty="0"/>
              <a:t>Title with Bullets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717040"/>
            <a:ext cx="5660136" cy="4216400"/>
          </a:xfrm>
        </p:spPr>
        <p:txBody>
          <a:bodyPr/>
          <a:lstStyle>
            <a:lvl1pPr>
              <a:defRPr b="0" i="0">
                <a:latin typeface="+mn-lt"/>
                <a:cs typeface="Lato" panose="020F0502020204030203" pitchFamily="34" charset="0"/>
              </a:defRPr>
            </a:lvl1pPr>
            <a:lvl2pPr>
              <a:defRPr b="0" i="0">
                <a:latin typeface="+mn-lt"/>
                <a:cs typeface="Lato" panose="020F0502020204030203" pitchFamily="34" charset="0"/>
              </a:defRPr>
            </a:lvl2pPr>
            <a:lvl3pPr>
              <a:defRPr b="0" i="0"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D737AD5-0812-7B47-BE4D-F859387F1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3889" y="1717040"/>
            <a:ext cx="5660136" cy="4216400"/>
          </a:xfrm>
        </p:spPr>
        <p:txBody>
          <a:bodyPr/>
          <a:lstStyle>
            <a:lvl1pPr>
              <a:defRPr b="0" i="0">
                <a:latin typeface="+mn-lt"/>
                <a:cs typeface="Lato" panose="020F0502020204030203" pitchFamily="34" charset="0"/>
              </a:defRPr>
            </a:lvl1pPr>
            <a:lvl2pPr>
              <a:defRPr b="0" i="0">
                <a:latin typeface="+mn-lt"/>
                <a:cs typeface="Lato" panose="020F0502020204030203" pitchFamily="34" charset="0"/>
              </a:defRPr>
            </a:lvl2pPr>
            <a:lvl3pPr>
              <a:defRPr b="0" i="0"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6708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Line_Title+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710E7-F0A7-1D48-8299-51443D57A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199"/>
            <a:ext cx="11577098" cy="104750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Double Line </a:t>
            </a:r>
            <a:br>
              <a:rPr lang="en-US" dirty="0"/>
            </a:br>
            <a:r>
              <a:rPr lang="en-US" dirty="0"/>
              <a:t>Title with Bullets – Dark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717040"/>
            <a:ext cx="11576050" cy="42164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1pPr>
            <a:lvl2pPr>
              <a:buClr>
                <a:schemeClr val="accent1"/>
              </a:buCl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0BCAF-1003-CE47-A25C-D7FD803421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2975E-47EE-3047-AF6E-8C7871EEAD8A}"/>
              </a:ext>
            </a:extLst>
          </p:cNvPr>
          <p:cNvSpPr txBox="1"/>
          <p:nvPr userDrawn="1"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fld id="{72261057-1CD1-43E4-9FAF-4237661CC3D3}" type="slidenum">
              <a:rPr lang="en-US" sz="1000" smtClean="0">
                <a:solidFill>
                  <a:schemeClr val="bg1"/>
                </a:solidFill>
                <a:latin typeface="Lato" panose="020F0502020204030203" pitchFamily="34" charset="0"/>
                <a:ea typeface="Microsoft Sans Serif" panose="020B0604020202020204" pitchFamily="34" charset="0"/>
                <a:cs typeface="Lato" panose="020F0502020204030203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ato" panose="020F0502020204030203" pitchFamily="34" charset="0"/>
              <a:ea typeface="Microsoft Sans Serif" panose="020B0604020202020204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1F7B9-0EFA-D042-BC7C-AF346BAED66B}"/>
              </a:ext>
            </a:extLst>
          </p:cNvPr>
          <p:cNvSpPr txBox="1"/>
          <p:nvPr userDrawn="1"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© 2024 IP Infusion  |</a:t>
            </a:r>
          </a:p>
        </p:txBody>
      </p:sp>
    </p:spTree>
    <p:extLst>
      <p:ext uri="{BB962C8B-B14F-4D97-AF65-F5344CB8AC3E}">
        <p14:creationId xmlns:p14="http://schemas.microsoft.com/office/powerpoint/2010/main" val="407680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Line_Title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199"/>
            <a:ext cx="11577098" cy="1047509"/>
          </a:xfrm>
        </p:spPr>
        <p:txBody>
          <a:bodyPr/>
          <a:lstStyle>
            <a:lvl1pPr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Double Line </a:t>
            </a:r>
            <a:br>
              <a:rPr lang="en-US" dirty="0"/>
            </a:br>
            <a:r>
              <a:rPr lang="en-US" dirty="0"/>
              <a:t>Title with Bullets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187614"/>
            <a:ext cx="11576050" cy="3745825"/>
          </a:xfrm>
        </p:spPr>
        <p:txBody>
          <a:bodyPr/>
          <a:lstStyle>
            <a:lvl1pPr>
              <a:defRPr b="0" i="0">
                <a:latin typeface="+mn-lt"/>
                <a:cs typeface="Lato" panose="020F0502020204030203" pitchFamily="34" charset="0"/>
              </a:defRPr>
            </a:lvl1pPr>
            <a:lvl2pPr>
              <a:defRPr b="0" i="0">
                <a:latin typeface="+mn-lt"/>
                <a:cs typeface="Lato" panose="020F0502020204030203" pitchFamily="34" charset="0"/>
              </a:defRPr>
            </a:lvl2pPr>
            <a:lvl3pPr>
              <a:defRPr b="0" i="0"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7ECD7-B690-F549-9A28-1EC0EAA48F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388" y="1504708"/>
            <a:ext cx="11576050" cy="47466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j-lt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val="263122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Line_Title+Subhead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761DAD-6A6C-5441-B496-CD8F8CB264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199"/>
            <a:ext cx="11577098" cy="104750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Double Line </a:t>
            </a:r>
            <a:br>
              <a:rPr lang="en-US" dirty="0"/>
            </a:br>
            <a:r>
              <a:rPr lang="en-US" dirty="0"/>
              <a:t>Title with Bullets – Dark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187614"/>
            <a:ext cx="11576050" cy="37458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1pPr>
            <a:lvl2pPr>
              <a:buClr>
                <a:schemeClr val="accent1"/>
              </a:buCl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7ECD7-B690-F549-9A28-1EC0EAA48F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388" y="1504708"/>
            <a:ext cx="11576050" cy="47466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SUBHEAD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2C7BA-0696-8943-9B44-22B569FF9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B6563D-2E4C-7249-99A7-2F971036D3ED}"/>
              </a:ext>
            </a:extLst>
          </p:cNvPr>
          <p:cNvSpPr txBox="1"/>
          <p:nvPr userDrawn="1"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fld id="{72261057-1CD1-43E4-9FAF-4237661CC3D3}" type="slidenum">
              <a:rPr lang="en-US" sz="1000" smtClean="0">
                <a:solidFill>
                  <a:schemeClr val="bg1"/>
                </a:solidFill>
                <a:latin typeface="Lato" panose="020F0502020204030203" pitchFamily="34" charset="0"/>
                <a:ea typeface="Microsoft Sans Serif" panose="020B0604020202020204" pitchFamily="34" charset="0"/>
                <a:cs typeface="Lato" panose="020F0502020204030203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ato" panose="020F0502020204030203" pitchFamily="34" charset="0"/>
              <a:ea typeface="Microsoft Sans Serif" panose="020B0604020202020204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E02CB-0DDE-6548-9480-45B7AD18EAE1}"/>
              </a:ext>
            </a:extLst>
          </p:cNvPr>
          <p:cNvSpPr txBox="1"/>
          <p:nvPr userDrawn="1"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© 2024 IP Infusion  |</a:t>
            </a:r>
          </a:p>
        </p:txBody>
      </p:sp>
    </p:spTree>
    <p:extLst>
      <p:ext uri="{BB962C8B-B14F-4D97-AF65-F5344CB8AC3E}">
        <p14:creationId xmlns:p14="http://schemas.microsoft.com/office/powerpoint/2010/main" val="266788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Line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199"/>
            <a:ext cx="11577098" cy="1047509"/>
          </a:xfrm>
        </p:spPr>
        <p:txBody>
          <a:bodyPr/>
          <a:lstStyle>
            <a:lvl1pPr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Double Line </a:t>
            </a:r>
            <a:br>
              <a:rPr lang="en-US" dirty="0"/>
            </a:br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7916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Line_Title_Only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03C743-73E2-D04C-B3AA-5B9EA944E5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199"/>
            <a:ext cx="11577098" cy="104750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Double Line </a:t>
            </a:r>
            <a:br>
              <a:rPr lang="en-US" dirty="0"/>
            </a:br>
            <a:r>
              <a:rPr lang="en-US" dirty="0"/>
              <a:t>Title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0A620-B17C-0C41-802A-8E77B27F0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70BD62-DA35-7845-8769-EC2E7ECCBFFC}"/>
              </a:ext>
            </a:extLst>
          </p:cNvPr>
          <p:cNvSpPr txBox="1"/>
          <p:nvPr userDrawn="1"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fld id="{72261057-1CD1-43E4-9FAF-4237661CC3D3}" type="slidenum">
              <a:rPr lang="en-US" sz="1000" smtClean="0">
                <a:solidFill>
                  <a:schemeClr val="bg1"/>
                </a:solidFill>
                <a:latin typeface="Lato" panose="020F0502020204030203" pitchFamily="34" charset="0"/>
                <a:ea typeface="Microsoft Sans Serif" panose="020B0604020202020204" pitchFamily="34" charset="0"/>
                <a:cs typeface="Lato" panose="020F0502020204030203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ato" panose="020F0502020204030203" pitchFamily="34" charset="0"/>
              <a:ea typeface="Microsoft Sans Serif" panose="020B0604020202020204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EEA02-97E5-3449-AE4A-5612A323C17F}"/>
              </a:ext>
            </a:extLst>
          </p:cNvPr>
          <p:cNvSpPr txBox="1"/>
          <p:nvPr userDrawn="1"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© 2024 IP Infusion  |</a:t>
            </a:r>
          </a:p>
        </p:txBody>
      </p:sp>
    </p:spTree>
    <p:extLst>
      <p:ext uri="{BB962C8B-B14F-4D97-AF65-F5344CB8AC3E}">
        <p14:creationId xmlns:p14="http://schemas.microsoft.com/office/powerpoint/2010/main" val="443591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0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03C743-73E2-D04C-B3AA-5B9EA944E5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0A620-B17C-0C41-802A-8E77B27F0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70BD62-DA35-7845-8769-EC2E7ECCBFFC}"/>
              </a:ext>
            </a:extLst>
          </p:cNvPr>
          <p:cNvSpPr txBox="1"/>
          <p:nvPr userDrawn="1"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fld id="{72261057-1CD1-43E4-9FAF-4237661CC3D3}" type="slidenum">
              <a:rPr lang="en-US" sz="1000" smtClean="0">
                <a:solidFill>
                  <a:schemeClr val="bg1"/>
                </a:solidFill>
                <a:latin typeface="Lato" panose="020F0502020204030203" pitchFamily="34" charset="0"/>
                <a:ea typeface="Microsoft Sans Serif" panose="020B0604020202020204" pitchFamily="34" charset="0"/>
                <a:cs typeface="Lato" panose="020F0502020204030203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ato" panose="020F0502020204030203" pitchFamily="34" charset="0"/>
              <a:ea typeface="Microsoft Sans Serif" panose="020B0604020202020204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EEA02-97E5-3449-AE4A-5612A323C17F}"/>
              </a:ext>
            </a:extLst>
          </p:cNvPr>
          <p:cNvSpPr txBox="1"/>
          <p:nvPr userDrawn="1"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© 2024 IP Infusion  |</a:t>
            </a:r>
          </a:p>
        </p:txBody>
      </p:sp>
    </p:spTree>
    <p:extLst>
      <p:ext uri="{BB962C8B-B14F-4D97-AF65-F5344CB8AC3E}">
        <p14:creationId xmlns:p14="http://schemas.microsoft.com/office/powerpoint/2010/main" val="368197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D21F1D-B07A-E841-BC11-02CD87C722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832" r="33834"/>
          <a:stretch/>
        </p:blipFill>
        <p:spPr>
          <a:xfrm>
            <a:off x="0" y="0"/>
            <a:ext cx="223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13594-C370-9A42-9B94-B2F28EA71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46714" y="3024058"/>
            <a:ext cx="6169270" cy="8098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spc="30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2104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1464196"/>
            <a:ext cx="11577098" cy="810177"/>
          </a:xfrm>
        </p:spPr>
        <p:txBody>
          <a:bodyPr/>
          <a:lstStyle>
            <a:lvl1pPr algn="ctr"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Centered Headline for Graphic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A04963-8B04-F946-B759-67A5A65800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388" y="2268634"/>
            <a:ext cx="11576050" cy="474663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+mj-lt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val="405352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+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528" y="850739"/>
            <a:ext cx="7824487" cy="810177"/>
          </a:xfrm>
        </p:spPr>
        <p:txBody>
          <a:bodyPr/>
          <a:lstStyle>
            <a:lvl1pPr algn="l"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Table with Columns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A04963-8B04-F946-B759-67A5A65800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528" y="1655177"/>
            <a:ext cx="7824487" cy="1076450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latin typeface="+mn-lt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9741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528" y="850739"/>
            <a:ext cx="7824487" cy="810177"/>
          </a:xfrm>
        </p:spPr>
        <p:txBody>
          <a:bodyPr/>
          <a:lstStyle>
            <a:lvl1pPr algn="l"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Table Content</a:t>
            </a:r>
          </a:p>
        </p:txBody>
      </p:sp>
    </p:spTree>
    <p:extLst>
      <p:ext uri="{BB962C8B-B14F-4D97-AF65-F5344CB8AC3E}">
        <p14:creationId xmlns:p14="http://schemas.microsoft.com/office/powerpoint/2010/main" val="3135832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F53F75-E040-2848-AA76-FF4A9F5F71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528" y="850739"/>
            <a:ext cx="7824487" cy="810177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Table Content – Dark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1FCC7-8FAD-1E4D-9FAE-D22653EC9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9FDDD1-5F7C-104B-B62C-656F55BBEBF7}"/>
              </a:ext>
            </a:extLst>
          </p:cNvPr>
          <p:cNvSpPr txBox="1"/>
          <p:nvPr userDrawn="1"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fld id="{72261057-1CD1-43E4-9FAF-4237661CC3D3}" type="slidenum">
              <a:rPr lang="en-US" sz="1000" smtClean="0">
                <a:solidFill>
                  <a:schemeClr val="bg1"/>
                </a:solidFill>
                <a:latin typeface="Lato" panose="020F0502020204030203" pitchFamily="34" charset="0"/>
                <a:ea typeface="Microsoft Sans Serif" panose="020B0604020202020204" pitchFamily="34" charset="0"/>
                <a:cs typeface="Lato" panose="020F0502020204030203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ato" panose="020F0502020204030203" pitchFamily="34" charset="0"/>
              <a:ea typeface="Microsoft Sans Serif" panose="020B0604020202020204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F3CAF-5F2F-E64F-B098-2A459075E500}"/>
              </a:ext>
            </a:extLst>
          </p:cNvPr>
          <p:cNvSpPr txBox="1"/>
          <p:nvPr userDrawn="1"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© 2024 IP Infusion  |</a:t>
            </a:r>
          </a:p>
        </p:txBody>
      </p:sp>
    </p:spTree>
    <p:extLst>
      <p:ext uri="{BB962C8B-B14F-4D97-AF65-F5344CB8AC3E}">
        <p14:creationId xmlns:p14="http://schemas.microsoft.com/office/powerpoint/2010/main" val="246473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Title+3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4237E-8063-AD4A-B300-8BE2054F9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823"/>
          <a:stretch/>
        </p:blipFill>
        <p:spPr>
          <a:xfrm>
            <a:off x="0" y="0"/>
            <a:ext cx="12192000" cy="3715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5" y="457199"/>
            <a:ext cx="11577098" cy="85344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Single Line Title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C8E09-A611-BD42-8A19-B0393D7540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9BA9A4-BF42-A74C-B12F-75FCFE864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741" y="1310639"/>
            <a:ext cx="3046187" cy="325827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A474892-44A6-4749-B1E1-F8938FB80D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9491" y="1310639"/>
            <a:ext cx="3046187" cy="325827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49B88FC-5EE0-424E-886C-4FF7DCBF8C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0241" y="1310639"/>
            <a:ext cx="3046187" cy="325827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77A9600-EFF8-C749-8D20-E181B227E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4872941"/>
            <a:ext cx="11576050" cy="115309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b="0" i="0">
                <a:latin typeface="+mn-lt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35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F5414446-829B-654C-AB34-6798D1A5D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10"/>
            <a:ext cx="12196958" cy="6854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2679539"/>
            <a:ext cx="11577098" cy="665545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chemeClr val="accent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2C719-D357-2D4D-9757-A04F92AE74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18" y="3648920"/>
            <a:ext cx="7015163" cy="665545"/>
          </a:xfrm>
        </p:spPr>
        <p:txBody>
          <a:bodyPr/>
          <a:lstStyle>
            <a:lvl1pPr marL="0" indent="0" algn="ctr">
              <a:buNone/>
              <a:defRPr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05340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_You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D21F1D-B07A-E841-BC11-02CD87C72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13594-C370-9A42-9B94-B2F28EA71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5452" y="3672069"/>
            <a:ext cx="6169270" cy="1119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25E53-2504-6547-A2A0-7F2338C97B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25451" y="4979668"/>
            <a:ext cx="6169271" cy="414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 spc="30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Lato" panose="020F0502020204030203" pitchFamily="34" charset="0"/>
              </a:defRPr>
            </a:lvl1pPr>
            <a:lvl2pPr marL="457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WWW.IPINFUSION.COM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269D0A-F4BE-0608-0590-54111896D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5007" y="1354272"/>
            <a:ext cx="3821986" cy="9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1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Line_Title+Bullets">
  <p:cSld name="1_Single_Line_Title+Bulle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8"/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Lato"/>
              <a:buNone/>
              <a:defRPr b="0" i="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8"/>
          <p:cNvSpPr txBox="1">
            <a:spLocks noGrp="1"/>
          </p:cNvSpPr>
          <p:nvPr>
            <p:ph type="body" idx="1"/>
          </p:nvPr>
        </p:nvSpPr>
        <p:spPr>
          <a:xfrm>
            <a:off x="307975" y="1310640"/>
            <a:ext cx="11576050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704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ngle_Line_Title+Subhead">
  <p:cSld name="1_Single_Line_Title+Subhead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8"/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54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8"/>
          <p:cNvSpPr txBox="1">
            <a:spLocks noGrp="1"/>
          </p:cNvSpPr>
          <p:nvPr>
            <p:ph type="body" idx="1"/>
          </p:nvPr>
        </p:nvSpPr>
        <p:spPr>
          <a:xfrm>
            <a:off x="307975" y="1655180"/>
            <a:ext cx="11576050" cy="427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body" idx="2"/>
          </p:nvPr>
        </p:nvSpPr>
        <p:spPr>
          <a:xfrm>
            <a:off x="306388" y="1006475"/>
            <a:ext cx="11576050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42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_Left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EB1417-7A8D-874F-8975-E8990EDCB856}"/>
              </a:ext>
            </a:extLst>
          </p:cNvPr>
          <p:cNvSpPr/>
          <p:nvPr userDrawn="1"/>
        </p:nvSpPr>
        <p:spPr>
          <a:xfrm>
            <a:off x="0" y="0"/>
            <a:ext cx="43458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787400" dist="38100" dir="10800000" sx="102000" sy="102000" algn="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13594-C370-9A42-9B94-B2F28EA71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6" y="457200"/>
            <a:ext cx="3592634" cy="9550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0" spc="0">
                <a:solidFill>
                  <a:schemeClr val="tx2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TWO LINE</a:t>
            </a:r>
          </a:p>
        </p:txBody>
      </p:sp>
    </p:spTree>
    <p:extLst>
      <p:ext uri="{BB962C8B-B14F-4D97-AF65-F5344CB8AC3E}">
        <p14:creationId xmlns:p14="http://schemas.microsoft.com/office/powerpoint/2010/main" val="3043260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Line_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200"/>
            <a:ext cx="11577098" cy="853440"/>
          </a:xfrm>
        </p:spPr>
        <p:txBody>
          <a:bodyPr/>
          <a:lstStyle>
            <a:lvl1pPr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Single Line Title with Bullets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310640"/>
            <a:ext cx="11576050" cy="4622800"/>
          </a:xfrm>
        </p:spPr>
        <p:txBody>
          <a:bodyPr/>
          <a:lstStyle>
            <a:lvl1pPr>
              <a:spcBef>
                <a:spcPts val="1400"/>
              </a:spcBef>
              <a:defRPr b="0" i="0">
                <a:latin typeface="+mn-lt"/>
                <a:cs typeface="Lato" panose="020F0502020204030203" pitchFamily="34" charset="0"/>
              </a:defRPr>
            </a:lvl1pPr>
            <a:lvl2pPr>
              <a:defRPr b="0" i="0">
                <a:latin typeface="+mn-lt"/>
                <a:cs typeface="Lato" panose="020F0502020204030203" pitchFamily="34" charset="0"/>
              </a:defRPr>
            </a:lvl2pPr>
            <a:lvl3pPr>
              <a:defRPr b="0" i="0"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562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Line_Title+Bullets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200"/>
            <a:ext cx="11577098" cy="853440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Single Line Title with Bullets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4" y="1310640"/>
            <a:ext cx="5660136" cy="4622800"/>
          </a:xfrm>
        </p:spPr>
        <p:txBody>
          <a:bodyPr/>
          <a:lstStyle>
            <a:lvl1pPr>
              <a:spcBef>
                <a:spcPts val="1400"/>
              </a:spcBef>
              <a:defRPr b="0" i="0">
                <a:latin typeface="+mn-lt"/>
                <a:cs typeface="Lato" panose="020F0502020204030203" pitchFamily="34" charset="0"/>
              </a:defRPr>
            </a:lvl1pPr>
            <a:lvl2pPr>
              <a:defRPr b="0" i="0">
                <a:latin typeface="+mn-lt"/>
                <a:cs typeface="Lato" panose="020F0502020204030203" pitchFamily="34" charset="0"/>
              </a:defRPr>
            </a:lvl2pPr>
            <a:lvl3pPr>
              <a:defRPr b="0" i="0"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32FC7CC-FE8C-0941-9BEE-47D033301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8080" y="1310640"/>
            <a:ext cx="5655945" cy="4622800"/>
          </a:xfrm>
        </p:spPr>
        <p:txBody>
          <a:bodyPr/>
          <a:lstStyle>
            <a:lvl1pPr>
              <a:spcBef>
                <a:spcPts val="1400"/>
              </a:spcBef>
              <a:defRPr b="0" i="0">
                <a:latin typeface="+mn-lt"/>
                <a:cs typeface="Lato" panose="020F0502020204030203" pitchFamily="34" charset="0"/>
              </a:defRPr>
            </a:lvl1pPr>
            <a:lvl2pPr>
              <a:defRPr b="0" i="0">
                <a:latin typeface="+mn-lt"/>
                <a:cs typeface="Lato" panose="020F0502020204030203" pitchFamily="34" charset="0"/>
              </a:defRPr>
            </a:lvl2pPr>
            <a:lvl3pPr>
              <a:defRPr b="0" i="0"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157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Line_Title+Bullets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2BCA6-035A-7144-9EFA-8A2C9DB477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200"/>
            <a:ext cx="11577098" cy="85344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Single Line Title with Bullets – Dark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310640"/>
            <a:ext cx="11576050" cy="4622800"/>
          </a:xfrm>
        </p:spPr>
        <p:txBody>
          <a:bodyPr/>
          <a:lstStyle>
            <a:lvl1pPr>
              <a:spcBef>
                <a:spcPts val="1400"/>
              </a:spcBef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1pPr>
            <a:lvl2pPr>
              <a:buClr>
                <a:schemeClr val="accent1"/>
              </a:buCl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6AB24-BFAD-994B-A70F-F0DE5EAD1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EBC1B4-25B7-5744-81CB-4B0F903D4D1A}"/>
              </a:ext>
            </a:extLst>
          </p:cNvPr>
          <p:cNvSpPr txBox="1"/>
          <p:nvPr userDrawn="1"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fld id="{72261057-1CD1-43E4-9FAF-4237661CC3D3}" type="slidenum">
              <a:rPr lang="en-US" sz="1000" smtClean="0">
                <a:solidFill>
                  <a:schemeClr val="bg1"/>
                </a:solidFill>
                <a:latin typeface="Lato" panose="020F0502020204030203" pitchFamily="34" charset="0"/>
                <a:ea typeface="Microsoft Sans Serif" panose="020B0604020202020204" pitchFamily="34" charset="0"/>
                <a:cs typeface="Lato" panose="020F0502020204030203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ato" panose="020F0502020204030203" pitchFamily="34" charset="0"/>
              <a:ea typeface="Microsoft Sans Serif" panose="020B0604020202020204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4071E-2466-CF4B-95FD-9B937CE5EFE3}"/>
              </a:ext>
            </a:extLst>
          </p:cNvPr>
          <p:cNvSpPr txBox="1"/>
          <p:nvPr userDrawn="1"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© 2024 IP Infusion  |</a:t>
            </a:r>
          </a:p>
        </p:txBody>
      </p:sp>
    </p:spTree>
    <p:extLst>
      <p:ext uri="{BB962C8B-B14F-4D97-AF65-F5344CB8AC3E}">
        <p14:creationId xmlns:p14="http://schemas.microsoft.com/office/powerpoint/2010/main" val="301910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Line_Title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200"/>
            <a:ext cx="11577098" cy="549797"/>
          </a:xfrm>
        </p:spPr>
        <p:txBody>
          <a:bodyPr/>
          <a:lstStyle>
            <a:lvl1pPr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Single Line Title with Bullets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655180"/>
            <a:ext cx="11576050" cy="4278259"/>
          </a:xfrm>
        </p:spPr>
        <p:txBody>
          <a:bodyPr/>
          <a:lstStyle>
            <a:lvl1pPr>
              <a:spcBef>
                <a:spcPts val="1400"/>
              </a:spcBef>
              <a:defRPr b="0" i="0">
                <a:latin typeface="+mn-lt"/>
                <a:cs typeface="Lato" panose="020F0502020204030203" pitchFamily="34" charset="0"/>
              </a:defRPr>
            </a:lvl1pPr>
            <a:lvl2pPr>
              <a:defRPr b="0" i="0">
                <a:latin typeface="+mn-lt"/>
                <a:cs typeface="Lato" panose="020F0502020204030203" pitchFamily="34" charset="0"/>
              </a:defRPr>
            </a:lvl2pPr>
            <a:lvl3pPr>
              <a:defRPr b="0" i="0"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D18E4-742A-274C-899B-2A1225ADCF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388" y="1006475"/>
            <a:ext cx="11576050" cy="47466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j-lt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val="34630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Line_Title+Subhead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D92086-BC8F-D243-9030-A1C56818FF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200"/>
            <a:ext cx="11577098" cy="54979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Single Line Title with Bullets – Dark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7371A4-2EE2-404E-85AD-F5FC40F7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655180"/>
            <a:ext cx="11576050" cy="4278259"/>
          </a:xfrm>
        </p:spPr>
        <p:txBody>
          <a:bodyPr/>
          <a:lstStyle>
            <a:lvl1pPr>
              <a:spcBef>
                <a:spcPts val="1400"/>
              </a:spcBef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1pPr>
            <a:lvl2pPr>
              <a:buClr>
                <a:schemeClr val="accent1"/>
              </a:buCl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Lato" panose="020F050202020403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D18E4-742A-274C-899B-2A1225ADCF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388" y="1006475"/>
            <a:ext cx="11576050" cy="47466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+mn-lt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SUBHEAD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85FCD-7477-5949-8F1D-634BD0CF5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617E1-9375-ED47-A714-34E8A89CEDD5}"/>
              </a:ext>
            </a:extLst>
          </p:cNvPr>
          <p:cNvSpPr txBox="1"/>
          <p:nvPr userDrawn="1"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fld id="{72261057-1CD1-43E4-9FAF-4237661CC3D3}" type="slidenum">
              <a:rPr lang="en-US" sz="1000" smtClean="0">
                <a:solidFill>
                  <a:schemeClr val="bg1"/>
                </a:solidFill>
                <a:latin typeface="Lato" panose="020F0502020204030203" pitchFamily="34" charset="0"/>
                <a:ea typeface="Microsoft Sans Serif" panose="020B0604020202020204" pitchFamily="34" charset="0"/>
                <a:cs typeface="Lato" panose="020F0502020204030203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Lato" panose="020F0502020204030203" pitchFamily="34" charset="0"/>
              <a:ea typeface="Microsoft Sans Serif" panose="020B0604020202020204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B8FE3-47EF-EA4B-A5E0-10F033D5DCAB}"/>
              </a:ext>
            </a:extLst>
          </p:cNvPr>
          <p:cNvSpPr txBox="1"/>
          <p:nvPr userDrawn="1"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© 2024 IP Infusion  |</a:t>
            </a:r>
          </a:p>
        </p:txBody>
      </p:sp>
    </p:spTree>
    <p:extLst>
      <p:ext uri="{BB962C8B-B14F-4D97-AF65-F5344CB8AC3E}">
        <p14:creationId xmlns:p14="http://schemas.microsoft.com/office/powerpoint/2010/main" val="99420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Line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5AD-4FBC-D545-B35C-8A85D1CD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457200"/>
            <a:ext cx="11577098" cy="853440"/>
          </a:xfrm>
        </p:spPr>
        <p:txBody>
          <a:bodyPr/>
          <a:lstStyle>
            <a:lvl1pPr>
              <a:defRPr b="0" i="0">
                <a:latin typeface="+mj-lt"/>
                <a:cs typeface="Lato" panose="020F0502020204030203" pitchFamily="34" charset="0"/>
              </a:defRPr>
            </a:lvl1pPr>
          </a:lstStyle>
          <a:p>
            <a:r>
              <a:rPr lang="en-US" dirty="0"/>
              <a:t>Single Line Title Only</a:t>
            </a:r>
          </a:p>
        </p:txBody>
      </p:sp>
    </p:spTree>
    <p:extLst>
      <p:ext uri="{BB962C8B-B14F-4D97-AF65-F5344CB8AC3E}">
        <p14:creationId xmlns:p14="http://schemas.microsoft.com/office/powerpoint/2010/main" val="8891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E4C7CDA-0AC6-7247-B118-E725E0C5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52" y="457201"/>
            <a:ext cx="11577098" cy="855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E7A342-6B88-3E47-A0EA-B8073B44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52" y="1312350"/>
            <a:ext cx="11577098" cy="461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B4C1A-47C3-BC4E-BE08-8EB9764DFAEF}"/>
              </a:ext>
            </a:extLst>
          </p:cNvPr>
          <p:cNvSpPr txBox="1"/>
          <p:nvPr userDrawn="1"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fld id="{72261057-1CD1-43E4-9FAF-4237661CC3D3}" type="slidenum">
              <a:rPr lang="en-US" sz="1000" smtClean="0">
                <a:solidFill>
                  <a:schemeClr val="tx2"/>
                </a:solidFill>
                <a:latin typeface="Lato" panose="020F0502020204030203" pitchFamily="34" charset="0"/>
                <a:ea typeface="Microsoft Sans Serif" panose="020B0604020202020204" pitchFamily="34" charset="0"/>
                <a:cs typeface="Lato" panose="020F0502020204030203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Lato" panose="020F0502020204030203" pitchFamily="34" charset="0"/>
              <a:ea typeface="Microsoft Sans Serif" panose="020B0604020202020204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0C6E5-EFFE-EC45-B64C-4B5B06490690}"/>
              </a:ext>
            </a:extLst>
          </p:cNvPr>
          <p:cNvSpPr txBox="1"/>
          <p:nvPr userDrawn="1"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071F5D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rPr>
              <a:t>© 2024 IP Infusion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24BDD0-A601-3F40-B10D-3DAFB84D50D8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924069" y="217042"/>
            <a:ext cx="1034202" cy="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5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77" r:id="rId3"/>
    <p:sldLayoutId id="2147483662" r:id="rId4"/>
    <p:sldLayoutId id="2147483700" r:id="rId5"/>
    <p:sldLayoutId id="2147483688" r:id="rId6"/>
    <p:sldLayoutId id="2147483682" r:id="rId7"/>
    <p:sldLayoutId id="2147483690" r:id="rId8"/>
    <p:sldLayoutId id="2147483679" r:id="rId9"/>
    <p:sldLayoutId id="2147483689" r:id="rId10"/>
    <p:sldLayoutId id="2147483678" r:id="rId11"/>
    <p:sldLayoutId id="2147483701" r:id="rId12"/>
    <p:sldLayoutId id="2147483691" r:id="rId13"/>
    <p:sldLayoutId id="2147483683" r:id="rId14"/>
    <p:sldLayoutId id="2147483692" r:id="rId15"/>
    <p:sldLayoutId id="2147483681" r:id="rId16"/>
    <p:sldLayoutId id="2147483693" r:id="rId17"/>
    <p:sldLayoutId id="2147483695" r:id="rId18"/>
    <p:sldLayoutId id="2147483694" r:id="rId19"/>
    <p:sldLayoutId id="2147483687" r:id="rId20"/>
    <p:sldLayoutId id="2147483696" r:id="rId21"/>
    <p:sldLayoutId id="2147483697" r:id="rId22"/>
    <p:sldLayoutId id="2147483698" r:id="rId23"/>
    <p:sldLayoutId id="2147483685" r:id="rId24"/>
    <p:sldLayoutId id="2147483684" r:id="rId25"/>
    <p:sldLayoutId id="2147483686" r:id="rId26"/>
    <p:sldLayoutId id="2147483702" r:id="rId27"/>
    <p:sldLayoutId id="2147483703" r:id="rId28"/>
  </p:sldLayoutIdLst>
  <p:hf sldNum="0" hdr="0" dt="0"/>
  <p:txStyles>
    <p:titleStyle>
      <a:lvl1pPr algn="l" defTabSz="914317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71F5D"/>
          </a:solidFill>
          <a:latin typeface="+mj-lt"/>
          <a:ea typeface="Open Sans Light" panose="020B0306030504020204" pitchFamily="34" charset="0"/>
          <a:cs typeface="Lato" panose="020F0502020204030203" pitchFamily="34" charset="0"/>
        </a:defRPr>
      </a:lvl1pPr>
    </p:titleStyle>
    <p:bodyStyle>
      <a:lvl1pPr marL="228579" indent="-228579" algn="l" defTabSz="914317" rtl="0" eaLnBrk="1" latinLnBrk="0" hangingPunct="1">
        <a:lnSpc>
          <a:spcPct val="100000"/>
        </a:lnSpc>
        <a:spcBef>
          <a:spcPts val="2000"/>
        </a:spcBef>
        <a:buClr>
          <a:schemeClr val="accent1"/>
        </a:buClr>
        <a:buFont typeface="Wingdings" pitchFamily="2" charset="2"/>
        <a:buChar char="§"/>
        <a:defRPr sz="2000" b="0" i="0" kern="1200">
          <a:solidFill>
            <a:schemeClr val="bg2">
              <a:lumMod val="2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737" indent="-228579" algn="l" defTabSz="91431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Open Sans Light" panose="020B0306030504020204" pitchFamily="34" charset="0"/>
          <a:cs typeface="Lato" panose="020F0502020204030203" pitchFamily="34" charset="0"/>
        </a:defRPr>
      </a:lvl2pPr>
      <a:lvl3pPr marL="1142896" indent="-228579" algn="l" defTabSz="91431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-"/>
        <a:defRPr sz="1600" b="0" i="0" kern="1200">
          <a:solidFill>
            <a:schemeClr val="bg2">
              <a:lumMod val="25000"/>
            </a:schemeClr>
          </a:solidFill>
          <a:latin typeface="+mn-lt"/>
          <a:ea typeface="Open Sans Light" panose="020B0306030504020204" pitchFamily="34" charset="0"/>
          <a:cs typeface="Lato" panose="020F0502020204030203" pitchFamily="34" charset="0"/>
        </a:defRPr>
      </a:lvl3pPr>
      <a:lvl4pPr marL="1371475" indent="0" algn="l" defTabSz="9143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13" indent="-228579" algn="l" defTabSz="9143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71" indent="-228579" algn="l" defTabSz="9143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9" indent="-228579" algn="l" defTabSz="9143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8" indent="-228579" algn="l" defTabSz="9143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6" indent="-228579" algn="l" defTabSz="9143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7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3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2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0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9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7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26" Type="http://schemas.openxmlformats.org/officeDocument/2006/relationships/image" Target="../media/image37.png"/><Relationship Id="rId3" Type="http://schemas.openxmlformats.org/officeDocument/2006/relationships/image" Target="../media/image19.png"/><Relationship Id="rId21" Type="http://schemas.openxmlformats.org/officeDocument/2006/relationships/image" Target="../media/image3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3.wdp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23" Type="http://schemas.microsoft.com/office/2007/relationships/hdphoto" Target="../media/hdphoto5.wdp"/><Relationship Id="rId10" Type="http://schemas.openxmlformats.org/officeDocument/2006/relationships/image" Target="../media/image25.png"/><Relationship Id="rId19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4.png"/><Relationship Id="rId27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ipinfusion.com/gigaom-again-ranks-ip-infusion-as-leader-and-outperformer-in-its-2024-network-operating-system-radar-reports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8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11" Type="http://schemas.openxmlformats.org/officeDocument/2006/relationships/image" Target="../media/image20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microsoft.com/office/2007/relationships/hdphoto" Target="../media/hdphoto4.wdp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 alt text provided for this image">
            <a:extLst>
              <a:ext uri="{FF2B5EF4-FFF2-40B4-BE49-F238E27FC236}">
                <a16:creationId xmlns:a16="http://schemas.microsoft.com/office/drawing/2014/main" id="{684B458A-31DA-F24A-D65C-9C98E4F2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626" cy="63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8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AFA26-8E68-4F6C-BF62-5B91B447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Today’s Agenda</a:t>
            </a:r>
            <a:br>
              <a:rPr lang="en-US" sz="2800" dirty="0"/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Practical Guide to Disaggregated Networks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8AF94-4CD2-41FC-8ABE-050A81302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135" y="1781781"/>
            <a:ext cx="9351414" cy="21906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Introduction to Network Disaggregation with Open Networking</a:t>
            </a:r>
          </a:p>
          <a:p>
            <a:r>
              <a:rPr lang="en-US" dirty="0"/>
              <a:t>GigaOm 2024 Network Operating System Radar Report</a:t>
            </a:r>
          </a:p>
          <a:p>
            <a:r>
              <a:rPr lang="en-US" dirty="0"/>
              <a:t>Onward’s Open Networking Journey</a:t>
            </a:r>
          </a:p>
          <a:p>
            <a:r>
              <a:rPr lang="en-US" dirty="0"/>
              <a:t>Q&amp;A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75ACE-8B53-6DBE-FFF1-83B061CD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1" t="4765" r="74588" b="43246"/>
          <a:stretch/>
        </p:blipFill>
        <p:spPr>
          <a:xfrm>
            <a:off x="648196" y="4860065"/>
            <a:ext cx="1022556" cy="10104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31239-D879-691D-C269-4C34ED4F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34" t="4765" r="39675" b="43246"/>
          <a:stretch/>
        </p:blipFill>
        <p:spPr>
          <a:xfrm>
            <a:off x="4846477" y="4860065"/>
            <a:ext cx="1022556" cy="101042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74A34-AF40-FF58-98E5-411F39CB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558" t="4765" r="3851" b="43246"/>
          <a:stretch/>
        </p:blipFill>
        <p:spPr>
          <a:xfrm>
            <a:off x="8522301" y="4860065"/>
            <a:ext cx="1022556" cy="101042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E55F2-D788-C0BF-8045-3FD110F8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908" y="5435860"/>
            <a:ext cx="1424119" cy="427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84B721-2EDE-76D1-3756-DF4307E35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858" y="5457992"/>
            <a:ext cx="1084734" cy="3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C3457A-EED4-56C7-234A-60E939316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831" y="5494377"/>
            <a:ext cx="1186643" cy="304663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32E17BC-3C7D-F252-1802-5A8F1CF1B75B}"/>
              </a:ext>
            </a:extLst>
          </p:cNvPr>
          <p:cNvSpPr txBox="1">
            <a:spLocks/>
          </p:cNvSpPr>
          <p:nvPr/>
        </p:nvSpPr>
        <p:spPr>
          <a:xfrm>
            <a:off x="1778940" y="4907210"/>
            <a:ext cx="2753663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579" indent="-228579" algn="l" defTabSz="914317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737" indent="-228579" algn="l" defTabSz="91431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Open Sans Light" panose="020B0306030504020204" pitchFamily="34" charset="0"/>
                <a:cs typeface="Lato" panose="020F0502020204030203" pitchFamily="34" charset="0"/>
              </a:defRPr>
            </a:lvl2pPr>
            <a:lvl3pPr marL="1142896" indent="-228579" algn="l" defTabSz="91431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-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Open Sans Light" panose="020B0306030504020204" pitchFamily="34" charset="0"/>
                <a:cs typeface="Lato" panose="020F0502020204030203" pitchFamily="34" charset="0"/>
              </a:defRPr>
            </a:lvl3pPr>
            <a:lvl4pPr marL="1371475" indent="0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13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371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9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8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6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Kelly LeBlanc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200" dirty="0"/>
              <a:t>Chief Marketing and Product Officer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8653849-64A7-6267-CA18-3468B062E64E}"/>
              </a:ext>
            </a:extLst>
          </p:cNvPr>
          <p:cNvSpPr txBox="1">
            <a:spLocks/>
          </p:cNvSpPr>
          <p:nvPr/>
        </p:nvSpPr>
        <p:spPr>
          <a:xfrm>
            <a:off x="5979475" y="4909631"/>
            <a:ext cx="1830021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579" indent="-228579" algn="l" defTabSz="914317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737" indent="-228579" algn="l" defTabSz="91431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Open Sans Light" panose="020B0306030504020204" pitchFamily="34" charset="0"/>
                <a:cs typeface="Lato" panose="020F0502020204030203" pitchFamily="34" charset="0"/>
              </a:defRPr>
            </a:lvl2pPr>
            <a:lvl3pPr marL="1142896" indent="-228579" algn="l" defTabSz="91431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-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Open Sans Light" panose="020B0306030504020204" pitchFamily="34" charset="0"/>
                <a:cs typeface="Lato" panose="020F0502020204030203" pitchFamily="34" charset="0"/>
              </a:defRPr>
            </a:lvl3pPr>
            <a:lvl4pPr marL="1371475" indent="0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13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371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9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8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6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Nick Keeler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200" dirty="0"/>
              <a:t>Chief Executive Officer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A60C270-B0AE-BDC3-8359-FC45B7B54F42}"/>
              </a:ext>
            </a:extLst>
          </p:cNvPr>
          <p:cNvSpPr txBox="1">
            <a:spLocks/>
          </p:cNvSpPr>
          <p:nvPr/>
        </p:nvSpPr>
        <p:spPr>
          <a:xfrm>
            <a:off x="9672418" y="4958035"/>
            <a:ext cx="2208965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579" indent="-228579" algn="l" defTabSz="914317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737" indent="-228579" algn="l" defTabSz="91431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Open Sans Light" panose="020B0306030504020204" pitchFamily="34" charset="0"/>
                <a:cs typeface="Lato" panose="020F0502020204030203" pitchFamily="34" charset="0"/>
              </a:defRPr>
            </a:lvl2pPr>
            <a:lvl3pPr marL="1142896" indent="-228579" algn="l" defTabSz="91431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-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Open Sans Light" panose="020B0306030504020204" pitchFamily="34" charset="0"/>
                <a:cs typeface="Lato" panose="020F0502020204030203" pitchFamily="34" charset="0"/>
              </a:defRPr>
            </a:lvl3pPr>
            <a:lvl4pPr marL="1371475" indent="0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13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371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9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8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6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Darrel Kent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200" dirty="0"/>
              <a:t>Field Chief Technical Officer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4E28F5-7B07-AFEA-ECA1-296E897D2651}"/>
              </a:ext>
            </a:extLst>
          </p:cNvPr>
          <p:cNvCxnSpPr/>
          <p:nvPr/>
        </p:nvCxnSpPr>
        <p:spPr>
          <a:xfrm>
            <a:off x="648196" y="4388923"/>
            <a:ext cx="109146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30F9E73-6167-9AB2-4BB6-2176105F64D1}"/>
              </a:ext>
            </a:extLst>
          </p:cNvPr>
          <p:cNvSpPr txBox="1"/>
          <p:nvPr/>
        </p:nvSpPr>
        <p:spPr>
          <a:xfrm>
            <a:off x="5313565" y="4192541"/>
            <a:ext cx="156487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Speakers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50F330-9B11-5D79-26FA-3A5B3CAD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1" t="4765" r="74588" b="43246"/>
          <a:stretch/>
        </p:blipFill>
        <p:spPr>
          <a:xfrm>
            <a:off x="648508" y="4860065"/>
            <a:ext cx="1022556" cy="1010420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2A6909-B3AC-38F1-FAE9-265D20A02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34" t="4765" r="39675" b="43246"/>
          <a:stretch/>
        </p:blipFill>
        <p:spPr>
          <a:xfrm>
            <a:off x="4846789" y="4860065"/>
            <a:ext cx="1022556" cy="1010420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0E1FCD-7667-E755-72C3-ADBC16AD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558" t="4765" r="3851" b="43246"/>
          <a:stretch/>
        </p:blipFill>
        <p:spPr>
          <a:xfrm>
            <a:off x="8522613" y="4860065"/>
            <a:ext cx="1022556" cy="10104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7321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7"/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IP Infusion Advantage for Open Networking</a:t>
            </a:r>
            <a:endParaRPr dirty="0"/>
          </a:p>
        </p:txBody>
      </p:sp>
      <p:grpSp>
        <p:nvGrpSpPr>
          <p:cNvPr id="524" name="Google Shape;524;p47"/>
          <p:cNvGrpSpPr/>
          <p:nvPr/>
        </p:nvGrpSpPr>
        <p:grpSpPr>
          <a:xfrm>
            <a:off x="402563" y="1993857"/>
            <a:ext cx="2202873" cy="1316086"/>
            <a:chOff x="372960" y="2307742"/>
            <a:chExt cx="2202873" cy="1316086"/>
          </a:xfrm>
        </p:grpSpPr>
        <p:sp>
          <p:nvSpPr>
            <p:cNvPr id="525" name="Google Shape;525;p47"/>
            <p:cNvSpPr txBox="1"/>
            <p:nvPr/>
          </p:nvSpPr>
          <p:spPr>
            <a:xfrm>
              <a:off x="372960" y="3039053"/>
              <a:ext cx="220287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Most Comprehensive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Open NOS </a:t>
              </a: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26" name="Google Shape;526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9529" y="2307742"/>
              <a:ext cx="1548463" cy="643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7" name="Google Shape;527;p47"/>
          <p:cNvGrpSpPr/>
          <p:nvPr/>
        </p:nvGrpSpPr>
        <p:grpSpPr>
          <a:xfrm>
            <a:off x="2824522" y="2057566"/>
            <a:ext cx="2202873" cy="1284381"/>
            <a:chOff x="2802750" y="2339447"/>
            <a:chExt cx="2202873" cy="1284381"/>
          </a:xfrm>
        </p:grpSpPr>
        <p:grpSp>
          <p:nvGrpSpPr>
            <p:cNvPr id="528" name="Google Shape;528;p47"/>
            <p:cNvGrpSpPr/>
            <p:nvPr/>
          </p:nvGrpSpPr>
          <p:grpSpPr>
            <a:xfrm>
              <a:off x="3240770" y="2339447"/>
              <a:ext cx="1301583" cy="515683"/>
              <a:chOff x="911951" y="4360766"/>
              <a:chExt cx="2525249" cy="1000496"/>
            </a:xfrm>
          </p:grpSpPr>
          <p:grpSp>
            <p:nvGrpSpPr>
              <p:cNvPr id="529" name="Google Shape;529;p47"/>
              <p:cNvGrpSpPr/>
              <p:nvPr/>
            </p:nvGrpSpPr>
            <p:grpSpPr>
              <a:xfrm>
                <a:off x="911951" y="4360766"/>
                <a:ext cx="2524175" cy="327000"/>
                <a:chOff x="6872592" y="5736275"/>
                <a:chExt cx="5483793" cy="710410"/>
              </a:xfrm>
            </p:grpSpPr>
            <p:pic>
              <p:nvPicPr>
                <p:cNvPr id="530" name="Google Shape;530;p4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7556" t="50411" r="6686" b="34774"/>
                <a:stretch/>
              </p:blipFill>
              <p:spPr>
                <a:xfrm>
                  <a:off x="6872592" y="5913807"/>
                  <a:ext cx="5483793" cy="532878"/>
                </a:xfrm>
                <a:prstGeom prst="roundRect">
                  <a:avLst>
                    <a:gd name="adj" fmla="val 7524"/>
                  </a:avLst>
                </a:prstGeom>
                <a:noFill/>
                <a:ln>
                  <a:noFill/>
                </a:ln>
              </p:spPr>
            </p:pic>
            <p:sp>
              <p:nvSpPr>
                <p:cNvPr id="531" name="Google Shape;531;p47"/>
                <p:cNvSpPr/>
                <p:nvPr/>
              </p:nvSpPr>
              <p:spPr>
                <a:xfrm rot="10800000" flipH="1">
                  <a:off x="6894156" y="5736275"/>
                  <a:ext cx="5440011" cy="183277"/>
                </a:xfrm>
                <a:prstGeom prst="flowChartManualOperation">
                  <a:avLst/>
                </a:prstGeom>
                <a:gradFill>
                  <a:gsLst>
                    <a:gs pos="0">
                      <a:srgbClr val="7F7F7F"/>
                    </a:gs>
                    <a:gs pos="86000">
                      <a:srgbClr val="3F3F3F"/>
                    </a:gs>
                    <a:gs pos="100000">
                      <a:srgbClr val="3F3F3F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959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532" name="Google Shape;532;p47"/>
              <p:cNvGrpSpPr/>
              <p:nvPr/>
            </p:nvGrpSpPr>
            <p:grpSpPr>
              <a:xfrm>
                <a:off x="913027" y="4781275"/>
                <a:ext cx="2524173" cy="579987"/>
                <a:chOff x="1428630" y="4349194"/>
                <a:chExt cx="4667370" cy="1072436"/>
              </a:xfrm>
            </p:grpSpPr>
            <p:pic>
              <p:nvPicPr>
                <p:cNvPr id="533" name="Google Shape;533;p47" descr="Edgecore Networks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t="36358" b="36416"/>
                <a:stretch/>
              </p:blipFill>
              <p:spPr>
                <a:xfrm>
                  <a:off x="1438275" y="4495799"/>
                  <a:ext cx="4657725" cy="9258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34" name="Google Shape;534;p47"/>
                <p:cNvSpPr/>
                <p:nvPr/>
              </p:nvSpPr>
              <p:spPr>
                <a:xfrm rot="10800000" flipH="1">
                  <a:off x="1428630" y="4349194"/>
                  <a:ext cx="4657724" cy="156921"/>
                </a:xfrm>
                <a:prstGeom prst="flowChartManualOperation">
                  <a:avLst/>
                </a:prstGeom>
                <a:gradFill>
                  <a:gsLst>
                    <a:gs pos="0">
                      <a:srgbClr val="7F7F7F"/>
                    </a:gs>
                    <a:gs pos="86000">
                      <a:srgbClr val="3F3F3F"/>
                    </a:gs>
                    <a:gs pos="100000">
                      <a:srgbClr val="3F3F3F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95959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535" name="Google Shape;535;p47"/>
            <p:cNvSpPr txBox="1"/>
            <p:nvPr/>
          </p:nvSpPr>
          <p:spPr>
            <a:xfrm>
              <a:off x="2802750" y="3039053"/>
              <a:ext cx="220287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The Widest HW Solution Ecosystem </a:t>
              </a: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36" name="Google Shape;536;p47"/>
          <p:cNvGrpSpPr/>
          <p:nvPr/>
        </p:nvGrpSpPr>
        <p:grpSpPr>
          <a:xfrm>
            <a:off x="5189279" y="1675157"/>
            <a:ext cx="2202873" cy="1666790"/>
            <a:chOff x="5167507" y="1957038"/>
            <a:chExt cx="2202873" cy="1666790"/>
          </a:xfrm>
        </p:grpSpPr>
        <p:grpSp>
          <p:nvGrpSpPr>
            <p:cNvPr id="537" name="Google Shape;537;p47"/>
            <p:cNvGrpSpPr/>
            <p:nvPr/>
          </p:nvGrpSpPr>
          <p:grpSpPr>
            <a:xfrm>
              <a:off x="5308012" y="1957038"/>
              <a:ext cx="1921863" cy="1214634"/>
              <a:chOff x="6559143" y="2138885"/>
              <a:chExt cx="2690322" cy="1700309"/>
            </a:xfrm>
          </p:grpSpPr>
          <p:pic>
            <p:nvPicPr>
              <p:cNvPr id="538" name="Google Shape;538;p4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1039656">
                <a:off x="6671159" y="2391341"/>
                <a:ext cx="1852913" cy="10345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9" name="Google Shape;539;p4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1039656">
                <a:off x="7284535" y="2552195"/>
                <a:ext cx="1852913" cy="10345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40" name="Google Shape;540;p47"/>
            <p:cNvSpPr txBox="1"/>
            <p:nvPr/>
          </p:nvSpPr>
          <p:spPr>
            <a:xfrm>
              <a:off x="5167507" y="3039053"/>
              <a:ext cx="220287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Open Optics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Ecosystem</a:t>
              </a: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41" name="Google Shape;541;p47"/>
          <p:cNvGrpSpPr/>
          <p:nvPr/>
        </p:nvGrpSpPr>
        <p:grpSpPr>
          <a:xfrm>
            <a:off x="7392152" y="2007907"/>
            <a:ext cx="2434678" cy="1334040"/>
            <a:chOff x="7370380" y="2289788"/>
            <a:chExt cx="2434678" cy="1334040"/>
          </a:xfrm>
        </p:grpSpPr>
        <p:grpSp>
          <p:nvGrpSpPr>
            <p:cNvPr id="542" name="Google Shape;542;p47"/>
            <p:cNvGrpSpPr/>
            <p:nvPr/>
          </p:nvGrpSpPr>
          <p:grpSpPr>
            <a:xfrm>
              <a:off x="8027617" y="2289788"/>
              <a:ext cx="1292847" cy="678701"/>
              <a:chOff x="6649044" y="4435124"/>
              <a:chExt cx="1235635" cy="648667"/>
            </a:xfrm>
          </p:grpSpPr>
          <p:grpSp>
            <p:nvGrpSpPr>
              <p:cNvPr id="543" name="Google Shape;543;p47"/>
              <p:cNvGrpSpPr/>
              <p:nvPr/>
            </p:nvGrpSpPr>
            <p:grpSpPr>
              <a:xfrm>
                <a:off x="6649044" y="4435124"/>
                <a:ext cx="1033237" cy="648667"/>
                <a:chOff x="4307020" y="1736535"/>
                <a:chExt cx="13611222" cy="7619999"/>
              </a:xfrm>
            </p:grpSpPr>
            <p:pic>
              <p:nvPicPr>
                <p:cNvPr id="544" name="Google Shape;544;p47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4307020" y="1736535"/>
                  <a:ext cx="13611222" cy="7619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5" name="Google Shape;545;p47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6842277" y="2628891"/>
                  <a:ext cx="8991599" cy="45338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46" name="Google Shape;546;p47"/>
              <p:cNvPicPr preferRelativeResize="0"/>
              <p:nvPr/>
            </p:nvPicPr>
            <p:blipFill rotWithShape="1">
              <a:blip r:embed="rId9">
                <a:alphaModFix/>
              </a:blip>
              <a:srcRect t="3079"/>
              <a:stretch/>
            </p:blipFill>
            <p:spPr>
              <a:xfrm>
                <a:off x="7163431" y="4595733"/>
                <a:ext cx="721248" cy="20505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</p:pic>
        </p:grpSp>
        <p:sp>
          <p:nvSpPr>
            <p:cNvPr id="547" name="Google Shape;547;p47"/>
            <p:cNvSpPr txBox="1"/>
            <p:nvPr/>
          </p:nvSpPr>
          <p:spPr>
            <a:xfrm>
              <a:off x="7370380" y="3039053"/>
              <a:ext cx="24346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Centralized Monitoring and Management</a:t>
              </a:r>
              <a:endParaRPr/>
            </a:p>
          </p:txBody>
        </p:sp>
      </p:grpSp>
      <p:grpSp>
        <p:nvGrpSpPr>
          <p:cNvPr id="548" name="Google Shape;548;p47"/>
          <p:cNvGrpSpPr/>
          <p:nvPr/>
        </p:nvGrpSpPr>
        <p:grpSpPr>
          <a:xfrm>
            <a:off x="9826829" y="2007907"/>
            <a:ext cx="2202873" cy="1334040"/>
            <a:chOff x="9805057" y="2289788"/>
            <a:chExt cx="2202873" cy="1334040"/>
          </a:xfrm>
        </p:grpSpPr>
        <p:pic>
          <p:nvPicPr>
            <p:cNvPr id="549" name="Google Shape;549;p4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601452" y="2289788"/>
              <a:ext cx="610081" cy="6100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47"/>
            <p:cNvSpPr txBox="1"/>
            <p:nvPr/>
          </p:nvSpPr>
          <p:spPr>
            <a:xfrm>
              <a:off x="9805057" y="3039053"/>
              <a:ext cx="220287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24/7 Professional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Support</a:t>
              </a:r>
              <a:endParaRPr/>
            </a:p>
          </p:txBody>
        </p:sp>
      </p:grpSp>
      <p:cxnSp>
        <p:nvCxnSpPr>
          <p:cNvPr id="551" name="Google Shape;551;p47"/>
          <p:cNvCxnSpPr/>
          <p:nvPr/>
        </p:nvCxnSpPr>
        <p:spPr>
          <a:xfrm>
            <a:off x="800605" y="3797398"/>
            <a:ext cx="10689131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52" name="Google Shape;552;p47"/>
          <p:cNvGrpSpPr/>
          <p:nvPr/>
        </p:nvGrpSpPr>
        <p:grpSpPr>
          <a:xfrm>
            <a:off x="1220241" y="4466700"/>
            <a:ext cx="9751518" cy="1186614"/>
            <a:chOff x="992682" y="4404414"/>
            <a:chExt cx="10206635" cy="1249078"/>
          </a:xfrm>
        </p:grpSpPr>
        <p:sp>
          <p:nvSpPr>
            <p:cNvPr id="553" name="Google Shape;553;p47"/>
            <p:cNvSpPr/>
            <p:nvPr/>
          </p:nvSpPr>
          <p:spPr>
            <a:xfrm>
              <a:off x="992682" y="4404414"/>
              <a:ext cx="3225507" cy="1249078"/>
            </a:xfrm>
            <a:prstGeom prst="rect">
              <a:avLst/>
            </a:prstGeom>
            <a:solidFill>
              <a:srgbClr val="202C5E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600+ 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Modern Networking Features</a:t>
              </a: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4" name="Google Shape;554;p47"/>
            <p:cNvSpPr/>
            <p:nvPr/>
          </p:nvSpPr>
          <p:spPr>
            <a:xfrm>
              <a:off x="4483246" y="4404414"/>
              <a:ext cx="3225507" cy="1249078"/>
            </a:xfrm>
            <a:prstGeom prst="rect">
              <a:avLst/>
            </a:prstGeom>
            <a:solidFill>
              <a:srgbClr val="202C5E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40+ 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Supported Hardware Platforms</a:t>
              </a: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5" name="Google Shape;555;p47"/>
            <p:cNvSpPr/>
            <p:nvPr/>
          </p:nvSpPr>
          <p:spPr>
            <a:xfrm>
              <a:off x="7973810" y="4404414"/>
              <a:ext cx="3225507" cy="1249078"/>
            </a:xfrm>
            <a:prstGeom prst="rect">
              <a:avLst/>
            </a:prstGeom>
            <a:solidFill>
              <a:srgbClr val="202C5E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100+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Qualified Optical Transceivers</a:t>
              </a: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A60E8663-3F74-EDAD-3996-AA1B1BFDA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Rectangle 572">
            <a:extLst>
              <a:ext uri="{FF2B5EF4-FFF2-40B4-BE49-F238E27FC236}">
                <a16:creationId xmlns:a16="http://schemas.microsoft.com/office/drawing/2014/main" id="{5DFC0364-1DBD-C21A-ADC4-25D9518EEC49}"/>
              </a:ext>
            </a:extLst>
          </p:cNvPr>
          <p:cNvSpPr/>
          <p:nvPr/>
        </p:nvSpPr>
        <p:spPr>
          <a:xfrm rot="10800000" flipV="1">
            <a:off x="8098970" y="5495093"/>
            <a:ext cx="3075582" cy="365760"/>
          </a:xfrm>
          <a:prstGeom prst="rect">
            <a:avLst/>
          </a:prstGeom>
          <a:solidFill>
            <a:srgbClr val="ECF1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i="0" u="none" strike="noStrike" cap="none" dirty="0">
                <a:solidFill>
                  <a:srgbClr val="071F5D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Data Center</a:t>
            </a:r>
            <a:endParaRPr lang="en-US" sz="1600" i="0" u="none" strike="noStrike" cap="none" dirty="0">
              <a:solidFill>
                <a:srgbClr val="000000"/>
              </a:solidFill>
              <a:latin typeface="Lato" panose="020F050202020403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DC-CLOS, Multi-Tenant, Lossless Fabric,  OOB</a:t>
            </a:r>
            <a:endParaRPr lang="en-US" sz="105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 Light"/>
              <a:cs typeface="Lato Light"/>
              <a:sym typeface="Lato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34F2C-9153-ACFA-4786-5CEFE7C1BA19}"/>
              </a:ext>
            </a:extLst>
          </p:cNvPr>
          <p:cNvSpPr/>
          <p:nvPr/>
        </p:nvSpPr>
        <p:spPr>
          <a:xfrm>
            <a:off x="8705505" y="1281969"/>
            <a:ext cx="2453788" cy="1054656"/>
          </a:xfrm>
          <a:prstGeom prst="rect">
            <a:avLst/>
          </a:prstGeom>
          <a:solidFill>
            <a:srgbClr val="ECF1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D266A-30C7-037B-7784-2583F305B513}"/>
              </a:ext>
            </a:extLst>
          </p:cNvPr>
          <p:cNvSpPr/>
          <p:nvPr/>
        </p:nvSpPr>
        <p:spPr>
          <a:xfrm>
            <a:off x="5921659" y="3696974"/>
            <a:ext cx="1528030" cy="1054656"/>
          </a:xfrm>
          <a:prstGeom prst="rect">
            <a:avLst/>
          </a:prstGeom>
          <a:solidFill>
            <a:srgbClr val="ECF1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7BD5E3-19B1-9BE2-A854-7C6FE174ADAC}"/>
              </a:ext>
            </a:extLst>
          </p:cNvPr>
          <p:cNvSpPr/>
          <p:nvPr/>
        </p:nvSpPr>
        <p:spPr>
          <a:xfrm>
            <a:off x="7100393" y="2489026"/>
            <a:ext cx="2321671" cy="105465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7BBEAA-4F27-D581-46B7-4B2FD370A300}"/>
              </a:ext>
            </a:extLst>
          </p:cNvPr>
          <p:cNvSpPr/>
          <p:nvPr/>
        </p:nvSpPr>
        <p:spPr>
          <a:xfrm>
            <a:off x="1049618" y="1281969"/>
            <a:ext cx="2259472" cy="1054656"/>
          </a:xfrm>
          <a:prstGeom prst="rect">
            <a:avLst/>
          </a:prstGeom>
          <a:solidFill>
            <a:srgbClr val="ECF1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F87519-C9D1-F8FB-126D-104389BA20D1}"/>
              </a:ext>
            </a:extLst>
          </p:cNvPr>
          <p:cNvSpPr/>
          <p:nvPr/>
        </p:nvSpPr>
        <p:spPr>
          <a:xfrm>
            <a:off x="3474005" y="1281969"/>
            <a:ext cx="2413252" cy="1054656"/>
          </a:xfrm>
          <a:prstGeom prst="rect">
            <a:avLst/>
          </a:prstGeom>
          <a:solidFill>
            <a:srgbClr val="ECF1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BE012E-FD7B-2046-7E03-B8541DC33EED}"/>
              </a:ext>
            </a:extLst>
          </p:cNvPr>
          <p:cNvSpPr/>
          <p:nvPr/>
        </p:nvSpPr>
        <p:spPr>
          <a:xfrm>
            <a:off x="3480562" y="2485622"/>
            <a:ext cx="3183620" cy="1061464"/>
          </a:xfrm>
          <a:prstGeom prst="rect">
            <a:avLst/>
          </a:prstGeom>
          <a:solidFill>
            <a:srgbClr val="ECF1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88DED2-5F1C-42A5-8D50-AD231242B64D}"/>
              </a:ext>
            </a:extLst>
          </p:cNvPr>
          <p:cNvSpPr/>
          <p:nvPr/>
        </p:nvSpPr>
        <p:spPr>
          <a:xfrm>
            <a:off x="1056606" y="3698867"/>
            <a:ext cx="2259472" cy="1054656"/>
          </a:xfrm>
          <a:prstGeom prst="rect">
            <a:avLst/>
          </a:prstGeom>
          <a:solidFill>
            <a:srgbClr val="ECF1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80E455-21EB-7C6E-ADF0-BBE2CED4B129}"/>
              </a:ext>
            </a:extLst>
          </p:cNvPr>
          <p:cNvSpPr/>
          <p:nvPr/>
        </p:nvSpPr>
        <p:spPr>
          <a:xfrm>
            <a:off x="1056606" y="2489026"/>
            <a:ext cx="2259472" cy="1054656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D3F960-BAB1-B93B-9FE9-5E2A4F479740}"/>
              </a:ext>
            </a:extLst>
          </p:cNvPr>
          <p:cNvSpPr/>
          <p:nvPr/>
        </p:nvSpPr>
        <p:spPr>
          <a:xfrm>
            <a:off x="3494352" y="3698867"/>
            <a:ext cx="2259472" cy="1054656"/>
          </a:xfrm>
          <a:prstGeom prst="rect">
            <a:avLst/>
          </a:prstGeom>
          <a:solidFill>
            <a:srgbClr val="ECF1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5141A77E-5908-1FB6-D233-7DE9AECEE5A5}"/>
              </a:ext>
            </a:extLst>
          </p:cNvPr>
          <p:cNvSpPr/>
          <p:nvPr/>
        </p:nvSpPr>
        <p:spPr>
          <a:xfrm>
            <a:off x="8727945" y="3698867"/>
            <a:ext cx="2453788" cy="1054656"/>
          </a:xfrm>
          <a:prstGeom prst="rect">
            <a:avLst/>
          </a:prstGeom>
          <a:solidFill>
            <a:srgbClr val="ECF1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561" name="Google Shape;561;p48">
            <a:extLst>
              <a:ext uri="{FF2B5EF4-FFF2-40B4-BE49-F238E27FC236}">
                <a16:creationId xmlns:a16="http://schemas.microsoft.com/office/drawing/2014/main" id="{F8B9DC05-4F40-F78F-33C1-32DB7E0C2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Lato"/>
              <a:buNone/>
            </a:pPr>
            <a:r>
              <a:rPr lang="en-US" dirty="0"/>
              <a:t>End-to-End Open Networking Solution for Carriers and Data Centers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295B01-B246-6B23-2F24-B10087D069DE}"/>
              </a:ext>
            </a:extLst>
          </p:cNvPr>
          <p:cNvSpPr txBox="1"/>
          <p:nvPr/>
        </p:nvSpPr>
        <p:spPr>
          <a:xfrm>
            <a:off x="2310733" y="3694849"/>
            <a:ext cx="1005654" cy="254257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Cable Access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EC690E-2570-2581-8C03-EC1408839093}"/>
              </a:ext>
            </a:extLst>
          </p:cNvPr>
          <p:cNvSpPr txBox="1"/>
          <p:nvPr/>
        </p:nvSpPr>
        <p:spPr>
          <a:xfrm>
            <a:off x="2368061" y="2489387"/>
            <a:ext cx="948128" cy="254257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PON Access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B9CD86-DA61-FE34-998B-C6BF674191BA}"/>
              </a:ext>
            </a:extLst>
          </p:cNvPr>
          <p:cNvSpPr txBox="1"/>
          <p:nvPr/>
        </p:nvSpPr>
        <p:spPr>
          <a:xfrm>
            <a:off x="4537375" y="3698231"/>
            <a:ext cx="1212225" cy="254257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Ethernet Access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7899BA-F3C6-4919-1B6B-6DAD18EA4FAE}"/>
              </a:ext>
            </a:extLst>
          </p:cNvPr>
          <p:cNvSpPr txBox="1"/>
          <p:nvPr/>
        </p:nvSpPr>
        <p:spPr>
          <a:xfrm>
            <a:off x="2218631" y="1280967"/>
            <a:ext cx="1089332" cy="254257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Mobile Access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1B2198-16B3-D8CD-64CA-A6925B10C8F6}"/>
              </a:ext>
            </a:extLst>
          </p:cNvPr>
          <p:cNvSpPr txBox="1"/>
          <p:nvPr/>
        </p:nvSpPr>
        <p:spPr>
          <a:xfrm>
            <a:off x="4138933" y="1280967"/>
            <a:ext cx="1593987" cy="254257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Fixed Wireless Access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3E0D0E48-0168-FAEB-62EC-5A94F084216E}"/>
              </a:ext>
            </a:extLst>
          </p:cNvPr>
          <p:cNvSpPr txBox="1"/>
          <p:nvPr/>
        </p:nvSpPr>
        <p:spPr>
          <a:xfrm>
            <a:off x="10198509" y="1275316"/>
            <a:ext cx="955975" cy="254257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Center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4BD034E3-7A21-7711-81A3-38BE9EF42A2F}"/>
              </a:ext>
            </a:extLst>
          </p:cNvPr>
          <p:cNvSpPr txBox="1"/>
          <p:nvPr/>
        </p:nvSpPr>
        <p:spPr>
          <a:xfrm>
            <a:off x="8335349" y="2487511"/>
            <a:ext cx="1086715" cy="265176"/>
          </a:xfrm>
          <a:prstGeom prst="rect">
            <a:avLst/>
          </a:prstGeom>
          <a:noFill/>
        </p:spPr>
        <p:txBody>
          <a:bodyPr wrap="square" lIns="45720" tIns="0" rIns="45720" b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Core Network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FA50B625-356B-B9CA-8E50-4AF064D05B37}"/>
              </a:ext>
            </a:extLst>
          </p:cNvPr>
          <p:cNvSpPr txBox="1"/>
          <p:nvPr/>
        </p:nvSpPr>
        <p:spPr>
          <a:xfrm>
            <a:off x="9337074" y="3700061"/>
            <a:ext cx="1839779" cy="254257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Data Center Interconnect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1B39C7B1-4A45-E3B3-772B-096440D5186A}"/>
              </a:ext>
            </a:extLst>
          </p:cNvPr>
          <p:cNvSpPr txBox="1"/>
          <p:nvPr/>
        </p:nvSpPr>
        <p:spPr>
          <a:xfrm>
            <a:off x="4753481" y="2481775"/>
            <a:ext cx="1910922" cy="268225"/>
          </a:xfrm>
          <a:prstGeom prst="rect">
            <a:avLst/>
          </a:prstGeom>
          <a:noFill/>
        </p:spPr>
        <p:txBody>
          <a:bodyPr wrap="square" lIns="45720" tIns="0" rIns="45720" b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Aggregation Network </a:t>
            </a:r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FF9D7648-D490-17FE-FBDF-EA9A3687D7FE}"/>
              </a:ext>
            </a:extLst>
          </p:cNvPr>
          <p:cNvSpPr txBox="1"/>
          <p:nvPr/>
        </p:nvSpPr>
        <p:spPr>
          <a:xfrm>
            <a:off x="5650594" y="3701326"/>
            <a:ext cx="1804457" cy="254257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Routed Optical Network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3F7F7D-C488-514C-9281-FCF55C627CB7}"/>
              </a:ext>
            </a:extLst>
          </p:cNvPr>
          <p:cNvSpPr/>
          <p:nvPr/>
        </p:nvSpPr>
        <p:spPr>
          <a:xfrm>
            <a:off x="3659354" y="2906785"/>
            <a:ext cx="2324397" cy="468230"/>
          </a:xfrm>
          <a:prstGeom prst="rect">
            <a:avLst/>
          </a:prstGeom>
          <a:noFill/>
          <a:ln w="15875" cap="flat" cmpd="sng" algn="ctr">
            <a:solidFill>
              <a:srgbClr val="FE9E1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49AB0B-8461-A5DE-9AAE-74C210F5C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24" y="4398892"/>
            <a:ext cx="419798" cy="2658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AFFDCB-D8A4-01A9-F0AA-C68087F8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4925" y="4120965"/>
            <a:ext cx="365760" cy="2941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CDB5051-8434-7A5B-7CEF-51DB6CF15420}"/>
              </a:ext>
            </a:extLst>
          </p:cNvPr>
          <p:cNvSpPr txBox="1"/>
          <p:nvPr/>
        </p:nvSpPr>
        <p:spPr>
          <a:xfrm>
            <a:off x="1158230" y="4280660"/>
            <a:ext cx="488768" cy="1206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000000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Residential</a:t>
            </a:r>
            <a:endParaRPr lang="en-US" sz="800" kern="0" dirty="0">
              <a:solidFill>
                <a:srgbClr val="000000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AD5B8D7-4B9C-8597-0DAE-579EEFCB4549}"/>
              </a:ext>
            </a:extLst>
          </p:cNvPr>
          <p:cNvCxnSpPr>
            <a:cxnSpLocks/>
            <a:stCxn id="22" idx="3"/>
            <a:endCxn id="23" idx="2"/>
          </p:cNvCxnSpPr>
          <p:nvPr/>
        </p:nvCxnSpPr>
        <p:spPr>
          <a:xfrm flipV="1">
            <a:off x="1652722" y="4415161"/>
            <a:ext cx="985083" cy="116668"/>
          </a:xfrm>
          <a:prstGeom prst="bentConnector2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26" name="Picture 2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F219C21-7286-8208-CA3D-EE84434E5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366" y="4404322"/>
            <a:ext cx="114072" cy="2151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7AB0E8-DD82-4176-AFFC-E658111D301B}"/>
              </a:ext>
            </a:extLst>
          </p:cNvPr>
          <p:cNvSpPr txBox="1"/>
          <p:nvPr/>
        </p:nvSpPr>
        <p:spPr>
          <a:xfrm>
            <a:off x="1952979" y="4604161"/>
            <a:ext cx="488768" cy="1271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srgbClr val="000000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R-PHY</a:t>
            </a:r>
            <a:endParaRPr lang="en-US" sz="800" kern="0" dirty="0">
              <a:solidFill>
                <a:srgbClr val="000000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76147D1-FD62-413A-2334-39DBE17591A9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380309" y="3997234"/>
            <a:ext cx="1257496" cy="123731"/>
          </a:xfrm>
          <a:prstGeom prst="bentConnector2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BA52EAE-61C1-FDDB-DD50-D43823CD0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479" y="3891743"/>
            <a:ext cx="353622" cy="33152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CA39F3D-3F60-4B26-97B1-FB0BD86F9B96}"/>
              </a:ext>
            </a:extLst>
          </p:cNvPr>
          <p:cNvSpPr txBox="1"/>
          <p:nvPr/>
        </p:nvSpPr>
        <p:spPr>
          <a:xfrm>
            <a:off x="1139239" y="3770853"/>
            <a:ext cx="488768" cy="1206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000000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Enterprise</a:t>
            </a:r>
            <a:endParaRPr lang="en-US" sz="800" kern="0" dirty="0">
              <a:solidFill>
                <a:srgbClr val="000000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1" name="Picture 3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EF7EC15-8968-459C-90FE-9236D0A74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811" y="3898835"/>
            <a:ext cx="114072" cy="2151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ECAE277-DDCF-48CF-E8A7-F9A6479D8B82}"/>
              </a:ext>
            </a:extLst>
          </p:cNvPr>
          <p:cNvSpPr txBox="1"/>
          <p:nvPr/>
        </p:nvSpPr>
        <p:spPr>
          <a:xfrm>
            <a:off x="1662558" y="4106778"/>
            <a:ext cx="64817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srgbClr val="000000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R-Mac PHY</a:t>
            </a:r>
            <a:endParaRPr lang="en-US" sz="800" kern="0" dirty="0">
              <a:solidFill>
                <a:srgbClr val="000000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E19A743-A815-D8A4-1C21-B3850277CBED}"/>
              </a:ext>
            </a:extLst>
          </p:cNvPr>
          <p:cNvCxnSpPr>
            <a:cxnSpLocks/>
            <a:endCxn id="732" idx="2"/>
          </p:cNvCxnSpPr>
          <p:nvPr/>
        </p:nvCxnSpPr>
        <p:spPr>
          <a:xfrm flipV="1">
            <a:off x="1437225" y="3320020"/>
            <a:ext cx="1186676" cy="81240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A2F60E94-9BE5-7B40-7C14-C5B7A82BACA7}"/>
              </a:ext>
            </a:extLst>
          </p:cNvPr>
          <p:cNvCxnSpPr>
            <a:cxnSpLocks/>
            <a:endCxn id="732" idx="0"/>
          </p:cNvCxnSpPr>
          <p:nvPr/>
        </p:nvCxnSpPr>
        <p:spPr>
          <a:xfrm>
            <a:off x="1448110" y="2813431"/>
            <a:ext cx="1175791" cy="67277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147104FB-B8C5-FD7B-5B44-F8136A262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642" y="2705808"/>
            <a:ext cx="353622" cy="3315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6CBA6F7-431A-C290-2E51-5CFDDE0F2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5264" y="3267859"/>
            <a:ext cx="292608" cy="2340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CA8C54F-CA56-39B9-0E86-D1A1EF570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9291" y="2774027"/>
            <a:ext cx="292608" cy="2340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108A90-7072-D45D-AA86-687D6E5C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142" y="4398892"/>
            <a:ext cx="419798" cy="2658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21ED6DB-DED4-FDB6-376C-9996EECC60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675" y="4188974"/>
            <a:ext cx="365760" cy="294196"/>
          </a:xfrm>
          <a:prstGeom prst="rect">
            <a:avLst/>
          </a:prstGeom>
        </p:spPr>
      </p:pic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3912FC4F-09E5-5059-FADB-EE368224F38A}"/>
              </a:ext>
            </a:extLst>
          </p:cNvPr>
          <p:cNvCxnSpPr>
            <a:cxnSpLocks/>
            <a:stCxn id="42" idx="3"/>
            <a:endCxn id="43" idx="2"/>
          </p:cNvCxnSpPr>
          <p:nvPr/>
        </p:nvCxnSpPr>
        <p:spPr>
          <a:xfrm flipV="1">
            <a:off x="4087940" y="4483170"/>
            <a:ext cx="872615" cy="48659"/>
          </a:xfrm>
          <a:prstGeom prst="bentConnector2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291E5C4B-8D05-9419-1FB7-276D23587F0B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3888511" y="4068972"/>
            <a:ext cx="1072044" cy="120002"/>
          </a:xfrm>
          <a:prstGeom prst="bentConnector2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5FED74B9-26F7-0F8F-BAEB-48132512C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1700" y="3891743"/>
            <a:ext cx="353622" cy="3315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507D62-05A0-1B35-DFB9-D9ED8DDDE9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6762" y="4446915"/>
            <a:ext cx="237500" cy="1910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D4240C-A045-3018-F62D-A31A4766B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7677" y="1647732"/>
            <a:ext cx="285257" cy="453484"/>
          </a:xfrm>
          <a:prstGeom prst="rect">
            <a:avLst/>
          </a:prstGeom>
        </p:spPr>
      </p:pic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40F2BC9C-7228-E0D2-4608-AC19CE57637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18424" y="1562654"/>
            <a:ext cx="639115" cy="1836894"/>
          </a:xfrm>
          <a:prstGeom prst="bentConnector3">
            <a:avLst>
              <a:gd name="adj1" fmla="val 39271"/>
            </a:avLst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9BE8C04-30C5-9388-FD17-B855E32ACE3C}"/>
              </a:ext>
            </a:extLst>
          </p:cNvPr>
          <p:cNvCxnSpPr>
            <a:cxnSpLocks/>
          </p:cNvCxnSpPr>
          <p:nvPr/>
        </p:nvCxnSpPr>
        <p:spPr>
          <a:xfrm rot="5400000">
            <a:off x="4425683" y="2112924"/>
            <a:ext cx="675088" cy="700383"/>
          </a:xfrm>
          <a:prstGeom prst="bentConnector3">
            <a:avLst>
              <a:gd name="adj1" fmla="val 41937"/>
            </a:avLst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CF129219-3D53-DDA1-D6D9-B31E3881523E}"/>
              </a:ext>
            </a:extLst>
          </p:cNvPr>
          <p:cNvCxnSpPr>
            <a:cxnSpLocks/>
          </p:cNvCxnSpPr>
          <p:nvPr/>
        </p:nvCxnSpPr>
        <p:spPr>
          <a:xfrm flipV="1">
            <a:off x="2820685" y="3377211"/>
            <a:ext cx="676733" cy="915345"/>
          </a:xfrm>
          <a:prstGeom prst="bentConnector3">
            <a:avLst>
              <a:gd name="adj1" fmla="val 86997"/>
            </a:avLst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B37F0249-31C3-B1CA-849F-D310F3676111}"/>
              </a:ext>
            </a:extLst>
          </p:cNvPr>
          <p:cNvCxnSpPr>
            <a:cxnSpLocks/>
            <a:stCxn id="43" idx="3"/>
            <a:endCxn id="541" idx="2"/>
          </p:cNvCxnSpPr>
          <p:nvPr/>
        </p:nvCxnSpPr>
        <p:spPr>
          <a:xfrm flipH="1" flipV="1">
            <a:off x="4770928" y="3456345"/>
            <a:ext cx="372507" cy="879727"/>
          </a:xfrm>
          <a:prstGeom prst="bentConnector4">
            <a:avLst>
              <a:gd name="adj1" fmla="val -175922"/>
              <a:gd name="adj2" fmla="val 81128"/>
            </a:avLst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grpSp>
        <p:nvGrpSpPr>
          <p:cNvPr id="784" name="Group 783">
            <a:extLst>
              <a:ext uri="{FF2B5EF4-FFF2-40B4-BE49-F238E27FC236}">
                <a16:creationId xmlns:a16="http://schemas.microsoft.com/office/drawing/2014/main" id="{0AF65A47-574D-7B76-62AC-3F0914AC3B9B}"/>
              </a:ext>
            </a:extLst>
          </p:cNvPr>
          <p:cNvGrpSpPr/>
          <p:nvPr/>
        </p:nvGrpSpPr>
        <p:grpSpPr>
          <a:xfrm>
            <a:off x="6038849" y="3363010"/>
            <a:ext cx="1215401" cy="987416"/>
            <a:chOff x="6474144" y="3363010"/>
            <a:chExt cx="982912" cy="987416"/>
          </a:xfrm>
        </p:grpSpPr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7AB3A659-9D46-35D1-6126-ABD23C35B44D}"/>
                </a:ext>
              </a:extLst>
            </p:cNvPr>
            <p:cNvCxnSpPr>
              <a:cxnSpLocks/>
            </p:cNvCxnSpPr>
            <p:nvPr/>
          </p:nvCxnSpPr>
          <p:spPr>
            <a:xfrm>
              <a:off x="6502661" y="3363010"/>
              <a:ext cx="95439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sp3d/>
          </p:spPr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024DF2A8-1923-00B2-0EE9-7B23D2C4ADF2}"/>
                </a:ext>
              </a:extLst>
            </p:cNvPr>
            <p:cNvCxnSpPr>
              <a:cxnSpLocks/>
            </p:cNvCxnSpPr>
            <p:nvPr/>
          </p:nvCxnSpPr>
          <p:spPr>
            <a:xfrm>
              <a:off x="6474144" y="4350426"/>
              <a:ext cx="954395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sp3d/>
          </p:spPr>
        </p:cxnSp>
      </p:grp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FBD5ABFF-8817-8C55-863E-9118331234CB}"/>
              </a:ext>
            </a:extLst>
          </p:cNvPr>
          <p:cNvCxnSpPr>
            <a:cxnSpLocks/>
            <a:stCxn id="517" idx="3"/>
            <a:endCxn id="518" idx="1"/>
          </p:cNvCxnSpPr>
          <p:nvPr/>
        </p:nvCxnSpPr>
        <p:spPr>
          <a:xfrm>
            <a:off x="6307374" y="2931383"/>
            <a:ext cx="742904" cy="1"/>
          </a:xfrm>
          <a:prstGeom prst="line">
            <a:avLst/>
          </a:prstGeom>
          <a:noFill/>
          <a:ln w="15875" cap="flat" cmpd="sng" algn="ctr">
            <a:gradFill flip="none" rotWithShape="1">
              <a:gsLst>
                <a:gs pos="51000">
                  <a:srgbClr val="00B050"/>
                </a:gs>
                <a:gs pos="27000">
                  <a:srgbClr val="FFC000"/>
                </a:gs>
                <a:gs pos="0">
                  <a:srgbClr val="C00000"/>
                </a:gs>
                <a:gs pos="72000">
                  <a:srgbClr val="0070C0"/>
                </a:gs>
                <a:gs pos="95000">
                  <a:srgbClr val="7030A0"/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sp>
        <p:nvSpPr>
          <p:cNvPr id="517" name="TextBox 516">
            <a:extLst>
              <a:ext uri="{FF2B5EF4-FFF2-40B4-BE49-F238E27FC236}">
                <a16:creationId xmlns:a16="http://schemas.microsoft.com/office/drawing/2014/main" id="{280335E8-4492-C8C0-7BB6-430500F1D182}"/>
              </a:ext>
            </a:extLst>
          </p:cNvPr>
          <p:cNvSpPr txBox="1"/>
          <p:nvPr/>
        </p:nvSpPr>
        <p:spPr>
          <a:xfrm>
            <a:off x="6127287" y="2882100"/>
            <a:ext cx="180087" cy="98566"/>
          </a:xfrm>
          <a:prstGeom prst="roundRect">
            <a:avLst>
              <a:gd name="adj" fmla="val 35482"/>
            </a:avLst>
          </a:prstGeom>
          <a:solidFill>
            <a:srgbClr val="92D050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FFFFFF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ZR+</a:t>
            </a:r>
            <a:endParaRPr lang="en-US" sz="600" dirty="0">
              <a:solidFill>
                <a:srgbClr val="FFFFFF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F717B10-F5E3-095D-BCAE-C1602C5F5967}"/>
              </a:ext>
            </a:extLst>
          </p:cNvPr>
          <p:cNvSpPr txBox="1"/>
          <p:nvPr/>
        </p:nvSpPr>
        <p:spPr>
          <a:xfrm>
            <a:off x="7050278" y="2880301"/>
            <a:ext cx="184188" cy="102165"/>
          </a:xfrm>
          <a:prstGeom prst="roundRect">
            <a:avLst>
              <a:gd name="adj" fmla="val 35482"/>
            </a:avLst>
          </a:prstGeom>
          <a:solidFill>
            <a:srgbClr val="92D050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600" dirty="0">
                <a:solidFill>
                  <a:srgbClr val="FFFFFF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ZR+</a:t>
            </a:r>
            <a:endParaRPr lang="en-US" sz="600" dirty="0">
              <a:solidFill>
                <a:srgbClr val="FFFFFF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D7908094-290E-BFB5-122F-03ED339C04D8}"/>
              </a:ext>
            </a:extLst>
          </p:cNvPr>
          <p:cNvSpPr/>
          <p:nvPr/>
        </p:nvSpPr>
        <p:spPr>
          <a:xfrm>
            <a:off x="7365333" y="2906784"/>
            <a:ext cx="1639897" cy="464934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pic>
        <p:nvPicPr>
          <p:cNvPr id="520" name="Picture 519">
            <a:extLst>
              <a:ext uri="{FF2B5EF4-FFF2-40B4-BE49-F238E27FC236}">
                <a16:creationId xmlns:a16="http://schemas.microsoft.com/office/drawing/2014/main" id="{07332DE0-675F-2E09-8C7C-9959A4585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397" y="1785696"/>
            <a:ext cx="740796" cy="469173"/>
          </a:xfrm>
          <a:prstGeom prst="rect">
            <a:avLst/>
          </a:prstGeom>
        </p:spPr>
      </p:pic>
      <p:grpSp>
        <p:nvGrpSpPr>
          <p:cNvPr id="838" name="Group 837">
            <a:extLst>
              <a:ext uri="{FF2B5EF4-FFF2-40B4-BE49-F238E27FC236}">
                <a16:creationId xmlns:a16="http://schemas.microsoft.com/office/drawing/2014/main" id="{C62B5EF9-3708-ECCB-D506-459CDB80227E}"/>
              </a:ext>
            </a:extLst>
          </p:cNvPr>
          <p:cNvGrpSpPr/>
          <p:nvPr/>
        </p:nvGrpSpPr>
        <p:grpSpPr>
          <a:xfrm>
            <a:off x="4109346" y="1719197"/>
            <a:ext cx="399146" cy="233338"/>
            <a:chOff x="3893203" y="1516631"/>
            <a:chExt cx="399146" cy="233338"/>
          </a:xfrm>
        </p:grpSpPr>
        <p:pic>
          <p:nvPicPr>
            <p:cNvPr id="521" name="Picture 520" descr="A close up of a sign&#10;&#10;Description automatically generated">
              <a:extLst>
                <a:ext uri="{FF2B5EF4-FFF2-40B4-BE49-F238E27FC236}">
                  <a16:creationId xmlns:a16="http://schemas.microsoft.com/office/drawing/2014/main" id="{44548C09-61D3-9731-D4FE-74FC56382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81941" y="1516631"/>
              <a:ext cx="226322" cy="233338"/>
            </a:xfrm>
            <a:prstGeom prst="rect">
              <a:avLst/>
            </a:prstGeom>
          </p:spPr>
        </p:pic>
        <p:pic>
          <p:nvPicPr>
            <p:cNvPr id="522" name="Picture 521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D7C3FE01-3719-E20E-EB30-026E88972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0800000" flipH="1">
              <a:off x="4233517" y="1543749"/>
              <a:ext cx="58832" cy="102957"/>
            </a:xfrm>
            <a:prstGeom prst="rect">
              <a:avLst/>
            </a:prstGeom>
          </p:spPr>
        </p:pic>
        <p:pic>
          <p:nvPicPr>
            <p:cNvPr id="523" name="Picture 52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FCD8118-DAF8-A8C9-CAB2-5AE677C00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3893203" y="1546327"/>
              <a:ext cx="56323" cy="98567"/>
            </a:xfrm>
            <a:prstGeom prst="rect">
              <a:avLst/>
            </a:prstGeom>
          </p:spPr>
        </p:pic>
      </p:grpSp>
      <p:cxnSp>
        <p:nvCxnSpPr>
          <p:cNvPr id="525" name="Connector: Elbow 524">
            <a:extLst>
              <a:ext uri="{FF2B5EF4-FFF2-40B4-BE49-F238E27FC236}">
                <a16:creationId xmlns:a16="http://schemas.microsoft.com/office/drawing/2014/main" id="{84D65857-2ACD-96E9-AA1F-CFF9C05494C8}"/>
              </a:ext>
            </a:extLst>
          </p:cNvPr>
          <p:cNvCxnSpPr>
            <a:cxnSpLocks/>
          </p:cNvCxnSpPr>
          <p:nvPr/>
        </p:nvCxnSpPr>
        <p:spPr>
          <a:xfrm flipH="1">
            <a:off x="8869878" y="1660242"/>
            <a:ext cx="289756" cy="1456138"/>
          </a:xfrm>
          <a:prstGeom prst="bentConnector5">
            <a:avLst>
              <a:gd name="adj1" fmla="val 174694"/>
              <a:gd name="adj2" fmla="val 51495"/>
              <a:gd name="adj3" fmla="val -115080"/>
            </a:avLst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526" name="Picture 525">
            <a:extLst>
              <a:ext uri="{FF2B5EF4-FFF2-40B4-BE49-F238E27FC236}">
                <a16:creationId xmlns:a16="http://schemas.microsoft.com/office/drawing/2014/main" id="{2B65FAE2-8FC2-D18C-CE0B-32760D49615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7820" y="4202392"/>
            <a:ext cx="365760" cy="292608"/>
          </a:xfrm>
          <a:prstGeom prst="rect">
            <a:avLst/>
          </a:prstGeom>
        </p:spPr>
      </p:pic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F25BA16B-CCC0-C67D-9DD8-1100C23609AE}"/>
              </a:ext>
            </a:extLst>
          </p:cNvPr>
          <p:cNvCxnSpPr>
            <a:cxnSpLocks/>
            <a:stCxn id="533" idx="2"/>
            <a:endCxn id="535" idx="0"/>
          </p:cNvCxnSpPr>
          <p:nvPr/>
        </p:nvCxnSpPr>
        <p:spPr>
          <a:xfrm flipH="1">
            <a:off x="9435296" y="1820410"/>
            <a:ext cx="202371" cy="138333"/>
          </a:xfrm>
          <a:prstGeom prst="line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D85B0DDB-728B-236B-B5F1-77EC1874164A}"/>
              </a:ext>
            </a:extLst>
          </p:cNvPr>
          <p:cNvCxnSpPr>
            <a:cxnSpLocks/>
            <a:stCxn id="533" idx="2"/>
            <a:endCxn id="536" idx="0"/>
          </p:cNvCxnSpPr>
          <p:nvPr/>
        </p:nvCxnSpPr>
        <p:spPr>
          <a:xfrm>
            <a:off x="9637667" y="1820410"/>
            <a:ext cx="296711" cy="138333"/>
          </a:xfrm>
          <a:prstGeom prst="line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779CF688-2516-B0AD-CF1F-0DA1DFD2EAAD}"/>
              </a:ext>
            </a:extLst>
          </p:cNvPr>
          <p:cNvCxnSpPr>
            <a:cxnSpLocks/>
            <a:stCxn id="534" idx="2"/>
            <a:endCxn id="536" idx="0"/>
          </p:cNvCxnSpPr>
          <p:nvPr/>
        </p:nvCxnSpPr>
        <p:spPr>
          <a:xfrm flipH="1">
            <a:off x="9934377" y="1827296"/>
            <a:ext cx="247524" cy="131446"/>
          </a:xfrm>
          <a:prstGeom prst="line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080BAA42-C1A8-97F0-DBF8-346D4B841F90}"/>
              </a:ext>
            </a:extLst>
          </p:cNvPr>
          <p:cNvCxnSpPr>
            <a:cxnSpLocks/>
            <a:stCxn id="534" idx="2"/>
            <a:endCxn id="537" idx="0"/>
          </p:cNvCxnSpPr>
          <p:nvPr/>
        </p:nvCxnSpPr>
        <p:spPr>
          <a:xfrm>
            <a:off x="10181901" y="1827296"/>
            <a:ext cx="226917" cy="125679"/>
          </a:xfrm>
          <a:prstGeom prst="line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0E8B5E8E-55E6-2CBB-898B-3C2D9C177D70}"/>
              </a:ext>
            </a:extLst>
          </p:cNvPr>
          <p:cNvCxnSpPr>
            <a:cxnSpLocks/>
            <a:stCxn id="534" idx="2"/>
            <a:endCxn id="535" idx="0"/>
          </p:cNvCxnSpPr>
          <p:nvPr/>
        </p:nvCxnSpPr>
        <p:spPr>
          <a:xfrm flipH="1">
            <a:off x="9435296" y="1827296"/>
            <a:ext cx="746606" cy="131446"/>
          </a:xfrm>
          <a:prstGeom prst="line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D1A9287B-0B5B-7946-174F-3A875027A2DE}"/>
              </a:ext>
            </a:extLst>
          </p:cNvPr>
          <p:cNvCxnSpPr>
            <a:cxnSpLocks/>
            <a:stCxn id="533" idx="2"/>
            <a:endCxn id="537" idx="0"/>
          </p:cNvCxnSpPr>
          <p:nvPr/>
        </p:nvCxnSpPr>
        <p:spPr>
          <a:xfrm>
            <a:off x="9637667" y="1820410"/>
            <a:ext cx="771152" cy="132566"/>
          </a:xfrm>
          <a:prstGeom prst="line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534" name="Picture 533">
            <a:extLst>
              <a:ext uri="{FF2B5EF4-FFF2-40B4-BE49-F238E27FC236}">
                <a16:creationId xmlns:a16="http://schemas.microsoft.com/office/drawing/2014/main" id="{6619D3A1-DFCE-09DC-73E9-F3793AE301DA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8602" y="1643805"/>
            <a:ext cx="226598" cy="183492"/>
          </a:xfrm>
          <a:prstGeom prst="rect">
            <a:avLst/>
          </a:prstGeom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E597C4FD-E6C1-4EC5-692D-E339BE36E15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1676" y="1958742"/>
            <a:ext cx="227239" cy="184013"/>
          </a:xfrm>
          <a:prstGeom prst="rect">
            <a:avLst/>
          </a:prstGeom>
        </p:spPr>
      </p:pic>
      <p:pic>
        <p:nvPicPr>
          <p:cNvPr id="536" name="Picture 535">
            <a:extLst>
              <a:ext uri="{FF2B5EF4-FFF2-40B4-BE49-F238E27FC236}">
                <a16:creationId xmlns:a16="http://schemas.microsoft.com/office/drawing/2014/main" id="{6A908687-C91A-C664-04CD-53EE00D3ED4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0758" y="1958742"/>
            <a:ext cx="227239" cy="184013"/>
          </a:xfrm>
          <a:prstGeom prst="rect">
            <a:avLst/>
          </a:prstGeom>
        </p:spPr>
      </p:pic>
      <p:pic>
        <p:nvPicPr>
          <p:cNvPr id="537" name="Picture 536">
            <a:extLst>
              <a:ext uri="{FF2B5EF4-FFF2-40B4-BE49-F238E27FC236}">
                <a16:creationId xmlns:a16="http://schemas.microsoft.com/office/drawing/2014/main" id="{1376F55A-CC12-62C7-5009-C8BD8F0B5119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5199" y="1952976"/>
            <a:ext cx="227239" cy="184013"/>
          </a:xfrm>
          <a:prstGeom prst="rect">
            <a:avLst/>
          </a:prstGeom>
        </p:spPr>
      </p:pic>
      <p:sp>
        <p:nvSpPr>
          <p:cNvPr id="538" name="TextBox 537">
            <a:extLst>
              <a:ext uri="{FF2B5EF4-FFF2-40B4-BE49-F238E27FC236}">
                <a16:creationId xmlns:a16="http://schemas.microsoft.com/office/drawing/2014/main" id="{1A8CBBCA-140F-F05A-0805-68251882F74F}"/>
              </a:ext>
            </a:extLst>
          </p:cNvPr>
          <p:cNvSpPr txBox="1"/>
          <p:nvPr/>
        </p:nvSpPr>
        <p:spPr>
          <a:xfrm>
            <a:off x="9663166" y="1683075"/>
            <a:ext cx="488768" cy="1271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202C5E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Spine</a:t>
            </a:r>
            <a:endParaRPr lang="en-US" sz="800" kern="0" dirty="0">
              <a:solidFill>
                <a:srgbClr val="202C5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8DB56BD-6912-B033-316D-D9641DCC67B0}"/>
              </a:ext>
            </a:extLst>
          </p:cNvPr>
          <p:cNvSpPr txBox="1"/>
          <p:nvPr/>
        </p:nvSpPr>
        <p:spPr>
          <a:xfrm>
            <a:off x="9677892" y="2160070"/>
            <a:ext cx="488768" cy="1271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202C5E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Leaf</a:t>
            </a:r>
            <a:endParaRPr lang="en-US" sz="800" kern="0" dirty="0">
              <a:solidFill>
                <a:srgbClr val="202C5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40" name="Picture 539">
            <a:extLst>
              <a:ext uri="{FF2B5EF4-FFF2-40B4-BE49-F238E27FC236}">
                <a16:creationId xmlns:a16="http://schemas.microsoft.com/office/drawing/2014/main" id="{C228F7CB-6E71-68DE-4711-9B45D1A9EA86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2010" y="2800659"/>
            <a:ext cx="298502" cy="261188"/>
          </a:xfrm>
          <a:prstGeom prst="rect">
            <a:avLst/>
          </a:prstGeom>
        </p:spPr>
      </p:pic>
      <p:pic>
        <p:nvPicPr>
          <p:cNvPr id="541" name="Picture 540">
            <a:extLst>
              <a:ext uri="{FF2B5EF4-FFF2-40B4-BE49-F238E27FC236}">
                <a16:creationId xmlns:a16="http://schemas.microsoft.com/office/drawing/2014/main" id="{7C4D1DF9-1DFF-66E8-390E-17CBCD2AF7C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1677" y="3195157"/>
            <a:ext cx="298502" cy="261188"/>
          </a:xfrm>
          <a:prstGeom prst="rect">
            <a:avLst/>
          </a:prstGeom>
        </p:spPr>
      </p:pic>
      <p:pic>
        <p:nvPicPr>
          <p:cNvPr id="542" name="Picture 541">
            <a:extLst>
              <a:ext uri="{FF2B5EF4-FFF2-40B4-BE49-F238E27FC236}">
                <a16:creationId xmlns:a16="http://schemas.microsoft.com/office/drawing/2014/main" id="{B3451C7E-AB9D-07E2-AE51-42C0377FBC2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5167" y="2800659"/>
            <a:ext cx="298502" cy="261188"/>
          </a:xfrm>
          <a:prstGeom prst="rect">
            <a:avLst/>
          </a:prstGeom>
        </p:spPr>
      </p:pic>
      <p:pic>
        <p:nvPicPr>
          <p:cNvPr id="543" name="Picture 542">
            <a:extLst>
              <a:ext uri="{FF2B5EF4-FFF2-40B4-BE49-F238E27FC236}">
                <a16:creationId xmlns:a16="http://schemas.microsoft.com/office/drawing/2014/main" id="{67DEAA03-687E-56C8-CA45-5EE37F90C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3953" y="1724546"/>
            <a:ext cx="397729" cy="319914"/>
          </a:xfrm>
          <a:prstGeom prst="rect">
            <a:avLst/>
          </a:prstGeom>
        </p:spPr>
      </p:pic>
      <p:sp>
        <p:nvSpPr>
          <p:cNvPr id="544" name="TextBox 543">
            <a:extLst>
              <a:ext uri="{FF2B5EF4-FFF2-40B4-BE49-F238E27FC236}">
                <a16:creationId xmlns:a16="http://schemas.microsoft.com/office/drawing/2014/main" id="{86B78154-69DA-C6F4-78AE-6AB4FCC5A7A6}"/>
              </a:ext>
            </a:extLst>
          </p:cNvPr>
          <p:cNvSpPr txBox="1"/>
          <p:nvPr/>
        </p:nvSpPr>
        <p:spPr>
          <a:xfrm>
            <a:off x="7043564" y="1613391"/>
            <a:ext cx="1939573" cy="44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100"/>
              <a:buFont typeface="Lato"/>
              <a:buNone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OcNOS-Enabled </a:t>
            </a:r>
          </a:p>
          <a:p>
            <a:pPr>
              <a:buClr>
                <a:srgbClr val="000000"/>
              </a:buClr>
              <a:buSzPts val="1100"/>
              <a:buFont typeface="Lato"/>
              <a:buNone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Network Elements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545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4E58E3BB-2115-37DF-F54E-3D7A97F7C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2654481" y="4056637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56C1DBAA-D8C8-828C-BFC5-9ED931132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4959941" y="4097044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47FC9732-EF6E-D17F-5649-BFA9862CD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4813642" y="3126929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B7C05F97-CFB7-83B3-7084-A4B82FCE6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4441601" y="2724516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9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10BD64B6-6E57-07B9-881D-8758F7428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6040725" y="2724516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0BB62B35-072B-C28E-7915-A195B2BBE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10194160" y="1554958"/>
            <a:ext cx="418165" cy="1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B6C00B09-48F2-B972-000E-6F598547B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10425526" y="1867262"/>
            <a:ext cx="418166" cy="1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" name="Picture 553">
            <a:extLst>
              <a:ext uri="{FF2B5EF4-FFF2-40B4-BE49-F238E27FC236}">
                <a16:creationId xmlns:a16="http://schemas.microsoft.com/office/drawing/2014/main" id="{1B23710B-584C-EF82-306D-9FD8FA2992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737" y="3111337"/>
            <a:ext cx="449135" cy="361263"/>
          </a:xfrm>
          <a:prstGeom prst="rect">
            <a:avLst/>
          </a:prstGeom>
        </p:spPr>
      </p:pic>
      <p:pic>
        <p:nvPicPr>
          <p:cNvPr id="555" name="Picture 554">
            <a:extLst>
              <a:ext uri="{FF2B5EF4-FFF2-40B4-BE49-F238E27FC236}">
                <a16:creationId xmlns:a16="http://schemas.microsoft.com/office/drawing/2014/main" id="{8911A9CF-9B4B-56AF-199A-BC338A70C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7960" y="2961047"/>
            <a:ext cx="449135" cy="361263"/>
          </a:xfrm>
          <a:prstGeom prst="rect">
            <a:avLst/>
          </a:prstGeom>
        </p:spPr>
      </p:pic>
      <p:pic>
        <p:nvPicPr>
          <p:cNvPr id="556" name="Picture 555">
            <a:extLst>
              <a:ext uri="{FF2B5EF4-FFF2-40B4-BE49-F238E27FC236}">
                <a16:creationId xmlns:a16="http://schemas.microsoft.com/office/drawing/2014/main" id="{1F9C5108-98D0-8C3C-51EE-56A074F647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6906" y="2825100"/>
            <a:ext cx="449135" cy="361263"/>
          </a:xfrm>
          <a:prstGeom prst="rect">
            <a:avLst/>
          </a:prstGeom>
        </p:spPr>
      </p:pic>
      <p:cxnSp>
        <p:nvCxnSpPr>
          <p:cNvPr id="559" name="Connector: Elbow 558">
            <a:extLst>
              <a:ext uri="{FF2B5EF4-FFF2-40B4-BE49-F238E27FC236}">
                <a16:creationId xmlns:a16="http://schemas.microsoft.com/office/drawing/2014/main" id="{7945A165-E71E-B774-21FE-833AE355FE25}"/>
              </a:ext>
            </a:extLst>
          </p:cNvPr>
          <p:cNvCxnSpPr>
            <a:cxnSpLocks/>
          </p:cNvCxnSpPr>
          <p:nvPr/>
        </p:nvCxnSpPr>
        <p:spPr>
          <a:xfrm flipH="1" flipV="1">
            <a:off x="8869878" y="3170806"/>
            <a:ext cx="730999" cy="1090771"/>
          </a:xfrm>
          <a:prstGeom prst="bentConnector5">
            <a:avLst>
              <a:gd name="adj1" fmla="val 130301"/>
              <a:gd name="adj2" fmla="val 59489"/>
              <a:gd name="adj3" fmla="val 14746"/>
            </a:avLst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718" name="Picture 717">
            <a:extLst>
              <a:ext uri="{FF2B5EF4-FFF2-40B4-BE49-F238E27FC236}">
                <a16:creationId xmlns:a16="http://schemas.microsoft.com/office/drawing/2014/main" id="{6732CACC-1C90-EFD7-1F6B-91FEC3C162A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21367" y="4021035"/>
            <a:ext cx="918714" cy="583653"/>
          </a:xfrm>
          <a:prstGeom prst="rect">
            <a:avLst/>
          </a:prstGeom>
        </p:spPr>
      </p:pic>
      <p:cxnSp>
        <p:nvCxnSpPr>
          <p:cNvPr id="721" name="Connector: Elbow 720">
            <a:extLst>
              <a:ext uri="{FF2B5EF4-FFF2-40B4-BE49-F238E27FC236}">
                <a16:creationId xmlns:a16="http://schemas.microsoft.com/office/drawing/2014/main" id="{5D5D756B-5F73-36DC-4ABC-A4EB39478DA8}"/>
              </a:ext>
            </a:extLst>
          </p:cNvPr>
          <p:cNvCxnSpPr>
            <a:cxnSpLocks/>
          </p:cNvCxnSpPr>
          <p:nvPr/>
        </p:nvCxnSpPr>
        <p:spPr>
          <a:xfrm>
            <a:off x="2806781" y="3081316"/>
            <a:ext cx="690637" cy="252354"/>
          </a:xfrm>
          <a:prstGeom prst="bentConnector3">
            <a:avLst>
              <a:gd name="adj1" fmla="val 87434"/>
            </a:avLst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722" name="Picture 721">
            <a:extLst>
              <a:ext uri="{FF2B5EF4-FFF2-40B4-BE49-F238E27FC236}">
                <a16:creationId xmlns:a16="http://schemas.microsoft.com/office/drawing/2014/main" id="{B43BADBD-0511-0DF7-7E02-E9E6CA1AFDEB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7887" y="2800659"/>
            <a:ext cx="298502" cy="261188"/>
          </a:xfrm>
          <a:prstGeom prst="rect">
            <a:avLst/>
          </a:prstGeom>
        </p:spPr>
      </p:pic>
      <p:pic>
        <p:nvPicPr>
          <p:cNvPr id="723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2AB7034E-38D2-EE11-C475-C80E62477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7399644" y="2721218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" name="Picture 723">
            <a:extLst>
              <a:ext uri="{FF2B5EF4-FFF2-40B4-BE49-F238E27FC236}">
                <a16:creationId xmlns:a16="http://schemas.microsoft.com/office/drawing/2014/main" id="{E1B83B06-1666-8321-BE33-B1CFB89AEDB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3861" y="3211412"/>
            <a:ext cx="298502" cy="261188"/>
          </a:xfrm>
          <a:prstGeom prst="rect">
            <a:avLst/>
          </a:prstGeom>
        </p:spPr>
      </p:pic>
      <p:pic>
        <p:nvPicPr>
          <p:cNvPr id="725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7862BD5E-AEC8-E213-15A9-194CFB6B0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6038913" y="3126929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" name="Picture 726">
            <a:extLst>
              <a:ext uri="{FF2B5EF4-FFF2-40B4-BE49-F238E27FC236}">
                <a16:creationId xmlns:a16="http://schemas.microsoft.com/office/drawing/2014/main" id="{F7D6372B-9342-F7ED-279D-3055BB2C4281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5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1168" y="1867075"/>
            <a:ext cx="365760" cy="294584"/>
          </a:xfrm>
          <a:prstGeom prst="rect">
            <a:avLst/>
          </a:prstGeom>
        </p:spPr>
      </p:pic>
      <p:pic>
        <p:nvPicPr>
          <p:cNvPr id="728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FDDFB355-92D3-E8B2-47C1-C62437DFC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5116088" y="1782492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0" name="TextBox 729">
            <a:extLst>
              <a:ext uri="{FF2B5EF4-FFF2-40B4-BE49-F238E27FC236}">
                <a16:creationId xmlns:a16="http://schemas.microsoft.com/office/drawing/2014/main" id="{8DCBD992-AB0C-4120-53DB-F3608D5999D8}"/>
              </a:ext>
            </a:extLst>
          </p:cNvPr>
          <p:cNvSpPr txBox="1"/>
          <p:nvPr/>
        </p:nvSpPr>
        <p:spPr>
          <a:xfrm>
            <a:off x="1159759" y="3090582"/>
            <a:ext cx="488768" cy="1206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000000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Residential</a:t>
            </a:r>
            <a:endParaRPr lang="en-US" sz="800" kern="0" dirty="0">
              <a:solidFill>
                <a:srgbClr val="000000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A5ACD724-2810-4403-EE37-9243D0FC1F88}"/>
              </a:ext>
            </a:extLst>
          </p:cNvPr>
          <p:cNvSpPr txBox="1"/>
          <p:nvPr/>
        </p:nvSpPr>
        <p:spPr>
          <a:xfrm>
            <a:off x="1140767" y="2580775"/>
            <a:ext cx="488768" cy="1206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000000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Enterprise</a:t>
            </a:r>
            <a:endParaRPr lang="en-US" sz="800" kern="0" dirty="0">
              <a:solidFill>
                <a:srgbClr val="000000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32" name="Picture 731">
            <a:extLst>
              <a:ext uri="{FF2B5EF4-FFF2-40B4-BE49-F238E27FC236}">
                <a16:creationId xmlns:a16="http://schemas.microsoft.com/office/drawing/2014/main" id="{4A73C9FC-A72C-21BB-2D76-C6A1592A465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41021" y="2880708"/>
            <a:ext cx="365760" cy="439312"/>
          </a:xfrm>
          <a:prstGeom prst="rect">
            <a:avLst/>
          </a:prstGeom>
        </p:spPr>
      </p:pic>
      <p:pic>
        <p:nvPicPr>
          <p:cNvPr id="733" name="Picture 732">
            <a:extLst>
              <a:ext uri="{FF2B5EF4-FFF2-40B4-BE49-F238E27FC236}">
                <a16:creationId xmlns:a16="http://schemas.microsoft.com/office/drawing/2014/main" id="{381AD95F-7E6D-C00A-3684-2232405A7BA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7418" y="3222124"/>
            <a:ext cx="298502" cy="261188"/>
          </a:xfrm>
          <a:prstGeom prst="rect">
            <a:avLst/>
          </a:prstGeom>
        </p:spPr>
      </p:pic>
      <p:pic>
        <p:nvPicPr>
          <p:cNvPr id="734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B6E51122-32B2-E896-9183-80701A08B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3681359" y="3126929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" name="Picture 734">
            <a:extLst>
              <a:ext uri="{FF2B5EF4-FFF2-40B4-BE49-F238E27FC236}">
                <a16:creationId xmlns:a16="http://schemas.microsoft.com/office/drawing/2014/main" id="{97A2DD53-A861-FF34-F9A6-3C25BBD91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87" y="3212957"/>
            <a:ext cx="419798" cy="265873"/>
          </a:xfrm>
          <a:prstGeom prst="rect">
            <a:avLst/>
          </a:prstGeom>
        </p:spPr>
      </p:pic>
      <p:pic>
        <p:nvPicPr>
          <p:cNvPr id="736" name="Picture 735">
            <a:extLst>
              <a:ext uri="{FF2B5EF4-FFF2-40B4-BE49-F238E27FC236}">
                <a16:creationId xmlns:a16="http://schemas.microsoft.com/office/drawing/2014/main" id="{3B24E9DF-9542-5C7A-CC7C-B62D7C804AD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8505" y="3204888"/>
            <a:ext cx="298502" cy="261188"/>
          </a:xfrm>
          <a:prstGeom prst="rect">
            <a:avLst/>
          </a:prstGeom>
        </p:spPr>
      </p:pic>
      <p:pic>
        <p:nvPicPr>
          <p:cNvPr id="737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D0288503-EFBC-8953-BB8B-16682084B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7409663" y="3123631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" name="TextBox 738">
            <a:extLst>
              <a:ext uri="{FF2B5EF4-FFF2-40B4-BE49-F238E27FC236}">
                <a16:creationId xmlns:a16="http://schemas.microsoft.com/office/drawing/2014/main" id="{F127FCC7-0FA3-85EF-8089-507C6DD43F58}"/>
              </a:ext>
            </a:extLst>
          </p:cNvPr>
          <p:cNvSpPr txBox="1"/>
          <p:nvPr/>
        </p:nvSpPr>
        <p:spPr>
          <a:xfrm>
            <a:off x="3598850" y="4278262"/>
            <a:ext cx="488768" cy="1206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000000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Residential</a:t>
            </a:r>
            <a:endParaRPr lang="en-US" sz="800" kern="0" dirty="0">
              <a:solidFill>
                <a:srgbClr val="000000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366B7D50-DBF0-4AEE-3FC5-0992233929AD}"/>
              </a:ext>
            </a:extLst>
          </p:cNvPr>
          <p:cNvSpPr txBox="1"/>
          <p:nvPr/>
        </p:nvSpPr>
        <p:spPr>
          <a:xfrm>
            <a:off x="3579859" y="3768454"/>
            <a:ext cx="488768" cy="1206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000000"/>
                </a:solidFill>
                <a:latin typeface="Lato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Enterprise</a:t>
            </a:r>
            <a:endParaRPr lang="en-US" sz="800" kern="0" dirty="0">
              <a:solidFill>
                <a:srgbClr val="000000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742" name="Connector: Elbow 741">
            <a:extLst>
              <a:ext uri="{FF2B5EF4-FFF2-40B4-BE49-F238E27FC236}">
                <a16:creationId xmlns:a16="http://schemas.microsoft.com/office/drawing/2014/main" id="{37D05174-8568-4759-81E4-8E66456554B7}"/>
              </a:ext>
            </a:extLst>
          </p:cNvPr>
          <p:cNvCxnSpPr>
            <a:cxnSpLocks/>
            <a:stCxn id="738" idx="3"/>
            <a:endCxn id="724" idx="2"/>
          </p:cNvCxnSpPr>
          <p:nvPr/>
        </p:nvCxnSpPr>
        <p:spPr>
          <a:xfrm flipH="1" flipV="1">
            <a:off x="5993112" y="3472600"/>
            <a:ext cx="259905" cy="876096"/>
          </a:xfrm>
          <a:prstGeom prst="bentConnector4">
            <a:avLst>
              <a:gd name="adj1" fmla="val 148268"/>
              <a:gd name="adj2" fmla="val 82786"/>
            </a:avLst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743" name="Connector: Elbow 742">
            <a:extLst>
              <a:ext uri="{FF2B5EF4-FFF2-40B4-BE49-F238E27FC236}">
                <a16:creationId xmlns:a16="http://schemas.microsoft.com/office/drawing/2014/main" id="{1CFB183B-E92F-78F3-5AC3-D65CCE05DB11}"/>
              </a:ext>
            </a:extLst>
          </p:cNvPr>
          <p:cNvCxnSpPr>
            <a:cxnSpLocks/>
            <a:stCxn id="526" idx="3"/>
            <a:endCxn id="736" idx="2"/>
          </p:cNvCxnSpPr>
          <p:nvPr/>
        </p:nvCxnSpPr>
        <p:spPr>
          <a:xfrm flipH="1" flipV="1">
            <a:off x="7347756" y="3466076"/>
            <a:ext cx="115824" cy="882620"/>
          </a:xfrm>
          <a:prstGeom prst="bentConnector4">
            <a:avLst>
              <a:gd name="adj1" fmla="val -40726"/>
              <a:gd name="adj2" fmla="val 81721"/>
            </a:avLst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745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522F402D-E304-16F2-DC07-61DB00B68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7238335" y="4099846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" name="Picture 745">
            <a:extLst>
              <a:ext uri="{FF2B5EF4-FFF2-40B4-BE49-F238E27FC236}">
                <a16:creationId xmlns:a16="http://schemas.microsoft.com/office/drawing/2014/main" id="{4DFAE43E-E7E1-9E41-D272-C2F51116E7C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0699" y="1734379"/>
            <a:ext cx="365715" cy="3199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0D83660-5882-B9EA-16C2-3A640DE920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0400" y="1683705"/>
            <a:ext cx="285257" cy="4534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121571C-515C-D661-0E36-E1D1351674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30043" y="1585955"/>
            <a:ext cx="72764" cy="1742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FBFCB4A-C3FD-942C-7527-3594FB962328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b="30811"/>
          <a:stretch/>
        </p:blipFill>
        <p:spPr>
          <a:xfrm rot="2636083">
            <a:off x="1380432" y="1516736"/>
            <a:ext cx="101857" cy="704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3DC77B2-AE79-7BB5-52F7-5079DAC93B5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61568" y="2054162"/>
            <a:ext cx="50939" cy="12196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5E5CDD5-2694-B502-A9FA-6C604072EBC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b="30811"/>
          <a:stretch/>
        </p:blipFill>
        <p:spPr>
          <a:xfrm rot="2636083">
            <a:off x="1812634" y="2000542"/>
            <a:ext cx="66076" cy="457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BB1342D-3950-0B87-54F9-4F840C943AC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49311" y="1577919"/>
            <a:ext cx="84506" cy="20234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CDF9771-38D6-BACD-E217-E5A3159225C8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b="30811"/>
          <a:stretch/>
        </p:blipFill>
        <p:spPr>
          <a:xfrm rot="2636083">
            <a:off x="1736337" y="1503891"/>
            <a:ext cx="114948" cy="7953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1D3A46B-1249-7F5A-4460-0E013B4E96B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264" y="1828358"/>
            <a:ext cx="480461" cy="347901"/>
          </a:xfrm>
          <a:prstGeom prst="rect">
            <a:avLst/>
          </a:prstGeom>
        </p:spPr>
      </p:pic>
      <p:pic>
        <p:nvPicPr>
          <p:cNvPr id="726" name="Picture 725">
            <a:extLst>
              <a:ext uri="{FF2B5EF4-FFF2-40B4-BE49-F238E27FC236}">
                <a16:creationId xmlns:a16="http://schemas.microsoft.com/office/drawing/2014/main" id="{D077F237-9BBB-1CC9-FEB1-A8F6A606B04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5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3891" y="1903048"/>
            <a:ext cx="365760" cy="294584"/>
          </a:xfrm>
          <a:prstGeom prst="rect">
            <a:avLst/>
          </a:prstGeom>
        </p:spPr>
      </p:pic>
      <p:pic>
        <p:nvPicPr>
          <p:cNvPr id="729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58010E51-30E9-FDFC-885C-A4B825EAD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2584065" y="1816392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0" name="Google Shape;201;p6">
            <a:extLst>
              <a:ext uri="{FF2B5EF4-FFF2-40B4-BE49-F238E27FC236}">
                <a16:creationId xmlns:a16="http://schemas.microsoft.com/office/drawing/2014/main" id="{878BB0E9-8377-0A13-479E-498A4B3E5CBD}"/>
              </a:ext>
            </a:extLst>
          </p:cNvPr>
          <p:cNvSpPr txBox="1"/>
          <p:nvPr/>
        </p:nvSpPr>
        <p:spPr>
          <a:xfrm>
            <a:off x="2696985" y="2114650"/>
            <a:ext cx="443715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CSR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1" name="Google Shape;208;p6">
            <a:extLst>
              <a:ext uri="{FF2B5EF4-FFF2-40B4-BE49-F238E27FC236}">
                <a16:creationId xmlns:a16="http://schemas.microsoft.com/office/drawing/2014/main" id="{A9DB99D3-D01A-ED18-5DE9-46A94FDB68C0}"/>
              </a:ext>
            </a:extLst>
          </p:cNvPr>
          <p:cNvSpPr txBox="1"/>
          <p:nvPr/>
        </p:nvSpPr>
        <p:spPr>
          <a:xfrm>
            <a:off x="5234081" y="2117357"/>
            <a:ext cx="712303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Access Router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2" name="Google Shape;217;p6">
            <a:extLst>
              <a:ext uri="{FF2B5EF4-FFF2-40B4-BE49-F238E27FC236}">
                <a16:creationId xmlns:a16="http://schemas.microsoft.com/office/drawing/2014/main" id="{1A7DE884-834F-ED9B-9C54-AD1D8BB1A586}"/>
              </a:ext>
            </a:extLst>
          </p:cNvPr>
          <p:cNvSpPr txBox="1"/>
          <p:nvPr/>
        </p:nvSpPr>
        <p:spPr>
          <a:xfrm>
            <a:off x="4544901" y="2984558"/>
            <a:ext cx="1041961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Aggregation Router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3" name="Google Shape;220;p6">
            <a:extLst>
              <a:ext uri="{FF2B5EF4-FFF2-40B4-BE49-F238E27FC236}">
                <a16:creationId xmlns:a16="http://schemas.microsoft.com/office/drawing/2014/main" id="{DBB73715-A377-BF6E-F728-EF0B03B4FAA1}"/>
              </a:ext>
            </a:extLst>
          </p:cNvPr>
          <p:cNvSpPr txBox="1"/>
          <p:nvPr/>
        </p:nvSpPr>
        <p:spPr>
          <a:xfrm>
            <a:off x="3807274" y="3419321"/>
            <a:ext cx="809491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Provider Edge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4" name="Google Shape;223;p6">
            <a:extLst>
              <a:ext uri="{FF2B5EF4-FFF2-40B4-BE49-F238E27FC236}">
                <a16:creationId xmlns:a16="http://schemas.microsoft.com/office/drawing/2014/main" id="{61C55570-C690-CF28-B080-1555D4E38D50}"/>
              </a:ext>
            </a:extLst>
          </p:cNvPr>
          <p:cNvSpPr txBox="1"/>
          <p:nvPr/>
        </p:nvSpPr>
        <p:spPr>
          <a:xfrm>
            <a:off x="4899509" y="3421222"/>
            <a:ext cx="474324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P Router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5" name="Google Shape;236;p6">
            <a:extLst>
              <a:ext uri="{FF2B5EF4-FFF2-40B4-BE49-F238E27FC236}">
                <a16:creationId xmlns:a16="http://schemas.microsoft.com/office/drawing/2014/main" id="{6547382E-789F-1BD4-7D2F-E1B2D814B04F}"/>
              </a:ext>
            </a:extLst>
          </p:cNvPr>
          <p:cNvSpPr txBox="1"/>
          <p:nvPr/>
        </p:nvSpPr>
        <p:spPr>
          <a:xfrm>
            <a:off x="6129356" y="3417614"/>
            <a:ext cx="678361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BGP Peering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6" name="Google Shape;236;p6">
            <a:extLst>
              <a:ext uri="{FF2B5EF4-FFF2-40B4-BE49-F238E27FC236}">
                <a16:creationId xmlns:a16="http://schemas.microsoft.com/office/drawing/2014/main" id="{560A5E03-B47E-9673-2854-21DE5E5145BD}"/>
              </a:ext>
            </a:extLst>
          </p:cNvPr>
          <p:cNvSpPr txBox="1"/>
          <p:nvPr/>
        </p:nvSpPr>
        <p:spPr>
          <a:xfrm>
            <a:off x="7488648" y="3409598"/>
            <a:ext cx="678361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BGP Peering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7" name="Google Shape;208;p6">
            <a:extLst>
              <a:ext uri="{FF2B5EF4-FFF2-40B4-BE49-F238E27FC236}">
                <a16:creationId xmlns:a16="http://schemas.microsoft.com/office/drawing/2014/main" id="{89FEAE8C-2204-D71E-9222-C57E20F0829A}"/>
              </a:ext>
            </a:extLst>
          </p:cNvPr>
          <p:cNvSpPr txBox="1"/>
          <p:nvPr/>
        </p:nvSpPr>
        <p:spPr>
          <a:xfrm>
            <a:off x="5120867" y="4385924"/>
            <a:ext cx="712303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Access Router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8" name="Google Shape;208;p6">
            <a:extLst>
              <a:ext uri="{FF2B5EF4-FFF2-40B4-BE49-F238E27FC236}">
                <a16:creationId xmlns:a16="http://schemas.microsoft.com/office/drawing/2014/main" id="{781CA043-2026-E321-97DA-E96FE3A3DD35}"/>
              </a:ext>
            </a:extLst>
          </p:cNvPr>
          <p:cNvSpPr txBox="1"/>
          <p:nvPr/>
        </p:nvSpPr>
        <p:spPr>
          <a:xfrm>
            <a:off x="2748970" y="4360555"/>
            <a:ext cx="712303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Access Router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9" name="Google Shape;208;p6">
            <a:extLst>
              <a:ext uri="{FF2B5EF4-FFF2-40B4-BE49-F238E27FC236}">
                <a16:creationId xmlns:a16="http://schemas.microsoft.com/office/drawing/2014/main" id="{0A9390AC-DE76-C589-D642-D570C44605AC}"/>
              </a:ext>
            </a:extLst>
          </p:cNvPr>
          <p:cNvSpPr txBox="1"/>
          <p:nvPr/>
        </p:nvSpPr>
        <p:spPr>
          <a:xfrm>
            <a:off x="6198099" y="4431016"/>
            <a:ext cx="712303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Transponder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0" name="Google Shape;208;p6">
            <a:extLst>
              <a:ext uri="{FF2B5EF4-FFF2-40B4-BE49-F238E27FC236}">
                <a16:creationId xmlns:a16="http://schemas.microsoft.com/office/drawing/2014/main" id="{031AEFE8-F828-9381-A706-85A4E3AE3034}"/>
              </a:ext>
            </a:extLst>
          </p:cNvPr>
          <p:cNvSpPr txBox="1"/>
          <p:nvPr/>
        </p:nvSpPr>
        <p:spPr>
          <a:xfrm>
            <a:off x="7440245" y="4426695"/>
            <a:ext cx="712303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Transponder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1" name="Google Shape;220;p6">
            <a:extLst>
              <a:ext uri="{FF2B5EF4-FFF2-40B4-BE49-F238E27FC236}">
                <a16:creationId xmlns:a16="http://schemas.microsoft.com/office/drawing/2014/main" id="{47ED278C-E610-CAB1-2E18-E7D6650CF4E0}"/>
              </a:ext>
            </a:extLst>
          </p:cNvPr>
          <p:cNvSpPr txBox="1"/>
          <p:nvPr/>
        </p:nvSpPr>
        <p:spPr>
          <a:xfrm>
            <a:off x="7500359" y="2981260"/>
            <a:ext cx="216621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PE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3" name="Google Shape;220;p6">
            <a:extLst>
              <a:ext uri="{FF2B5EF4-FFF2-40B4-BE49-F238E27FC236}">
                <a16:creationId xmlns:a16="http://schemas.microsoft.com/office/drawing/2014/main" id="{2605B4FE-6254-AFD7-4169-9C4818597686}"/>
              </a:ext>
            </a:extLst>
          </p:cNvPr>
          <p:cNvSpPr txBox="1"/>
          <p:nvPr/>
        </p:nvSpPr>
        <p:spPr>
          <a:xfrm>
            <a:off x="9149864" y="3257772"/>
            <a:ext cx="216621" cy="12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PE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5454B4-514A-A3AD-211C-EE4FB52ED45D}"/>
              </a:ext>
            </a:extLst>
          </p:cNvPr>
          <p:cNvSpPr/>
          <p:nvPr/>
        </p:nvSpPr>
        <p:spPr>
          <a:xfrm flipV="1">
            <a:off x="1218087" y="5094469"/>
            <a:ext cx="9963646" cy="272655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7">
              <a:defRPr/>
            </a:pPr>
            <a:endParaRPr lang="en-US" sz="900" dirty="0">
              <a:solidFill>
                <a:schemeClr val="bg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B4934-849F-3A60-410F-BFDAE6E179B8}"/>
              </a:ext>
            </a:extLst>
          </p:cNvPr>
          <p:cNvSpPr/>
          <p:nvPr/>
        </p:nvSpPr>
        <p:spPr>
          <a:xfrm>
            <a:off x="3265097" y="5132147"/>
            <a:ext cx="1246332" cy="199210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Timing Sync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2E903C-F59F-8CE4-AD26-CAC81D32DD92}"/>
              </a:ext>
            </a:extLst>
          </p:cNvPr>
          <p:cNvSpPr/>
          <p:nvPr/>
        </p:nvSpPr>
        <p:spPr>
          <a:xfrm>
            <a:off x="5918767" y="5132147"/>
            <a:ext cx="1246332" cy="199210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7">
              <a:defRPr/>
            </a:pPr>
            <a:r>
              <a:rPr lang="en-US" sz="9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SR-MPLS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D0296-EA7A-9223-4679-4316FBC1E5EB}"/>
              </a:ext>
            </a:extLst>
          </p:cNvPr>
          <p:cNvSpPr/>
          <p:nvPr/>
        </p:nvSpPr>
        <p:spPr>
          <a:xfrm>
            <a:off x="4591932" y="5132147"/>
            <a:ext cx="1246332" cy="199210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Carrier Ethernet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17AD0-C7EB-ECAB-C57E-A28072A0B5C3}"/>
              </a:ext>
            </a:extLst>
          </p:cNvPr>
          <p:cNvSpPr/>
          <p:nvPr/>
        </p:nvSpPr>
        <p:spPr>
          <a:xfrm>
            <a:off x="1938262" y="5132147"/>
            <a:ext cx="1246332" cy="199210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L2 | L3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9BFC2D-2653-0E43-ED77-9BFB2C8CDFC4}"/>
              </a:ext>
            </a:extLst>
          </p:cNvPr>
          <p:cNvSpPr/>
          <p:nvPr/>
        </p:nvSpPr>
        <p:spPr>
          <a:xfrm>
            <a:off x="7245602" y="5132147"/>
            <a:ext cx="1246332" cy="199210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7">
              <a:defRPr/>
            </a:pPr>
            <a:r>
              <a:rPr lang="en-US" sz="9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MPLS w EVPN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514051-8AA9-0CBF-0F87-08CC1BFFCD60}"/>
              </a:ext>
            </a:extLst>
          </p:cNvPr>
          <p:cNvSpPr/>
          <p:nvPr/>
        </p:nvSpPr>
        <p:spPr>
          <a:xfrm>
            <a:off x="8572437" y="5132147"/>
            <a:ext cx="1246332" cy="199210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7">
              <a:defRPr/>
            </a:pPr>
            <a:r>
              <a:rPr lang="en-US" sz="9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EVPN-VxLAN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0A87C-CFD4-402C-AFB7-2436902F559A}"/>
              </a:ext>
            </a:extLst>
          </p:cNvPr>
          <p:cNvSpPr/>
          <p:nvPr/>
        </p:nvSpPr>
        <p:spPr>
          <a:xfrm>
            <a:off x="9899272" y="5132147"/>
            <a:ext cx="1246332" cy="199210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Streaming Telemetry</a:t>
            </a:r>
          </a:p>
        </p:txBody>
      </p:sp>
      <p:pic>
        <p:nvPicPr>
          <p:cNvPr id="566" name="Google Shape;736;p49" descr="Disaggregated Networking Solutions for Network Operators IP Infusion">
            <a:extLst>
              <a:ext uri="{FF2B5EF4-FFF2-40B4-BE49-F238E27FC236}">
                <a16:creationId xmlns:a16="http://schemas.microsoft.com/office/drawing/2014/main" id="{BE7F7FBA-004B-1C53-73B8-4629D28FD12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0">
            <a:alphaModFix/>
          </a:blip>
          <a:srcRect t="42560"/>
          <a:stretch/>
        </p:blipFill>
        <p:spPr>
          <a:xfrm>
            <a:off x="1010267" y="5055730"/>
            <a:ext cx="867052" cy="351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FC2F53BF-6F22-CC7F-A80E-F40F10E04C75}"/>
              </a:ext>
            </a:extLst>
          </p:cNvPr>
          <p:cNvCxnSpPr>
            <a:cxnSpLocks/>
          </p:cNvCxnSpPr>
          <p:nvPr/>
        </p:nvCxnSpPr>
        <p:spPr>
          <a:xfrm>
            <a:off x="870857" y="4898571"/>
            <a:ext cx="104502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0" name="Picture 549">
            <a:extLst>
              <a:ext uri="{FF2B5EF4-FFF2-40B4-BE49-F238E27FC236}">
                <a16:creationId xmlns:a16="http://schemas.microsoft.com/office/drawing/2014/main" id="{2A8198F0-9B78-8395-64D7-44F143AC98D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9878" y="3010276"/>
            <a:ext cx="298502" cy="261188"/>
          </a:xfrm>
          <a:prstGeom prst="rect">
            <a:avLst/>
          </a:prstGeom>
        </p:spPr>
      </p:pic>
      <p:pic>
        <p:nvPicPr>
          <p:cNvPr id="790" name="Picture 789">
            <a:extLst>
              <a:ext uri="{FF2B5EF4-FFF2-40B4-BE49-F238E27FC236}">
                <a16:creationId xmlns:a16="http://schemas.microsoft.com/office/drawing/2014/main" id="{28AEB491-946D-6C00-9E04-8DA694E023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5117" y="4084541"/>
            <a:ext cx="365760" cy="294200"/>
          </a:xfrm>
          <a:prstGeom prst="rect">
            <a:avLst/>
          </a:prstGeom>
        </p:spPr>
      </p:pic>
      <p:pic>
        <p:nvPicPr>
          <p:cNvPr id="791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66CD1AAC-F246-FE13-EFEB-B9473C0D8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9457274" y="4036598"/>
            <a:ext cx="418166" cy="1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" name="Google Shape;236;p6">
            <a:extLst>
              <a:ext uri="{FF2B5EF4-FFF2-40B4-BE49-F238E27FC236}">
                <a16:creationId xmlns:a16="http://schemas.microsoft.com/office/drawing/2014/main" id="{7CA8FAD2-D888-D602-3890-31892D1BB113}"/>
              </a:ext>
            </a:extLst>
          </p:cNvPr>
          <p:cNvSpPr txBox="1"/>
          <p:nvPr/>
        </p:nvSpPr>
        <p:spPr>
          <a:xfrm>
            <a:off x="9005231" y="4424923"/>
            <a:ext cx="811356" cy="25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Provider Edge,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202C5E"/>
                </a:solidFill>
                <a:latin typeface="Lato"/>
                <a:ea typeface="Lato"/>
                <a:cs typeface="Lato"/>
                <a:sym typeface="Lato"/>
              </a:rPr>
              <a:t>BGP Peering</a:t>
            </a:r>
            <a:endParaRPr sz="800" b="0" i="0" u="none" strike="noStrike" cap="none" dirty="0">
              <a:solidFill>
                <a:srgbClr val="202C5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7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A620E888-8CA8-E7A9-3B3A-E71707A6F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9061425" y="2923552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8CF58528-4866-8F07-4F96-AE9B1E322BA2}"/>
              </a:ext>
            </a:extLst>
          </p:cNvPr>
          <p:cNvCxnSpPr>
            <a:cxnSpLocks/>
          </p:cNvCxnSpPr>
          <p:nvPr/>
        </p:nvCxnSpPr>
        <p:spPr>
          <a:xfrm flipH="1">
            <a:off x="9057993" y="1682175"/>
            <a:ext cx="548640" cy="0"/>
          </a:xfrm>
          <a:prstGeom prst="line">
            <a:avLst/>
          </a:prstGeom>
          <a:noFill/>
          <a:ln w="9525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748" name="Picture 747">
            <a:extLst>
              <a:ext uri="{FF2B5EF4-FFF2-40B4-BE49-F238E27FC236}">
                <a16:creationId xmlns:a16="http://schemas.microsoft.com/office/drawing/2014/main" id="{6ADCBD9B-7C9D-288A-42FA-BC1E5A58C15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1132" y="1554138"/>
            <a:ext cx="298502" cy="261188"/>
          </a:xfrm>
          <a:prstGeom prst="rect">
            <a:avLst/>
          </a:prstGeom>
        </p:spPr>
      </p:pic>
      <p:pic>
        <p:nvPicPr>
          <p:cNvPr id="749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DFF64BD7-FDAE-C68D-0C0A-CDC817A7D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9052679" y="1467414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A7E6A702-79F9-F37D-34C9-24316BCDDBBF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4368" y="1636917"/>
            <a:ext cx="226598" cy="183492"/>
          </a:xfrm>
          <a:prstGeom prst="rect">
            <a:avLst/>
          </a:prstGeom>
        </p:spPr>
      </p:pic>
      <p:pic>
        <p:nvPicPr>
          <p:cNvPr id="738" name="Picture 737">
            <a:extLst>
              <a:ext uri="{FF2B5EF4-FFF2-40B4-BE49-F238E27FC236}">
                <a16:creationId xmlns:a16="http://schemas.microsoft.com/office/drawing/2014/main" id="{2BC00B96-5086-A610-2E16-F6D3937F0D1A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7257" y="4202392"/>
            <a:ext cx="365760" cy="292608"/>
          </a:xfrm>
          <a:prstGeom prst="rect">
            <a:avLst/>
          </a:prstGeom>
        </p:spPr>
      </p:pic>
      <p:pic>
        <p:nvPicPr>
          <p:cNvPr id="741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E940D9AF-9578-9A4C-44E4-3ADFF71F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6028456" y="4097303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" name="Picture 869">
            <a:extLst>
              <a:ext uri="{FF2B5EF4-FFF2-40B4-BE49-F238E27FC236}">
                <a16:creationId xmlns:a16="http://schemas.microsoft.com/office/drawing/2014/main" id="{6FB7DF41-95CF-C7D0-4687-2E0D35EE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9931" y="3936740"/>
            <a:ext cx="365760" cy="294196"/>
          </a:xfrm>
          <a:prstGeom prst="rect">
            <a:avLst/>
          </a:prstGeom>
        </p:spPr>
      </p:pic>
      <p:pic>
        <p:nvPicPr>
          <p:cNvPr id="871" name="Picture 10" descr="Disaggregated Networking Solutions for Network Operators IP Infusion">
            <a:extLst>
              <a:ext uri="{FF2B5EF4-FFF2-40B4-BE49-F238E27FC236}">
                <a16:creationId xmlns:a16="http://schemas.microsoft.com/office/drawing/2014/main" id="{A01CF418-F18D-9D03-E545-D5D58BF57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4172197" y="3844810"/>
            <a:ext cx="418166" cy="1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03B976-4C44-F0C5-D01E-48F522D0EE58}"/>
              </a:ext>
            </a:extLst>
          </p:cNvPr>
          <p:cNvSpPr/>
          <p:nvPr/>
        </p:nvSpPr>
        <p:spPr>
          <a:xfrm rot="10800000" flipV="1">
            <a:off x="1049618" y="5495093"/>
            <a:ext cx="2310897" cy="365760"/>
          </a:xfrm>
          <a:prstGeom prst="rect">
            <a:avLst/>
          </a:prstGeom>
          <a:solidFill>
            <a:srgbClr val="ECF1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i="0" u="none" strike="noStrike" cap="none" dirty="0">
                <a:solidFill>
                  <a:srgbClr val="071F5D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Access</a:t>
            </a:r>
            <a:endParaRPr lang="en-US" sz="1600" i="0" u="none" strike="noStrike" cap="none" dirty="0">
              <a:solidFill>
                <a:srgbClr val="000000"/>
              </a:solidFill>
              <a:latin typeface="Lato" panose="020F050202020403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Access Routers, CSR, L3</a:t>
            </a:r>
            <a:endParaRPr lang="en-US" sz="1400" i="0" u="none" strike="noStrike" cap="none" dirty="0">
              <a:solidFill>
                <a:srgbClr val="000000"/>
              </a:solidFill>
              <a:latin typeface="Lato" panose="020F0502020204030203" pitchFamily="34" charset="0"/>
              <a:sym typeface="Arial"/>
            </a:endParaRP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34767A0A-66AD-18C3-1F08-9E8B7A1A711B}"/>
              </a:ext>
            </a:extLst>
          </p:cNvPr>
          <p:cNvSpPr/>
          <p:nvPr/>
        </p:nvSpPr>
        <p:spPr>
          <a:xfrm rot="10800000" flipV="1">
            <a:off x="3402517" y="5495093"/>
            <a:ext cx="2310897" cy="365760"/>
          </a:xfrm>
          <a:prstGeom prst="rect">
            <a:avLst/>
          </a:prstGeom>
          <a:solidFill>
            <a:srgbClr val="ECF1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i="0" u="none" strike="noStrike" cap="none">
                <a:solidFill>
                  <a:srgbClr val="071F5D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Aggregation</a:t>
            </a:r>
            <a:endParaRPr lang="en-US" sz="1600" i="0" u="none" strike="noStrike" cap="none">
              <a:solidFill>
                <a:srgbClr val="000000"/>
              </a:solidFill>
              <a:latin typeface="Lato" panose="020F050202020403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i="0" u="none" strike="noStrike" cap="none">
                <a:solidFill>
                  <a:srgbClr val="000000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Open Aggregation Routers, DCI</a:t>
            </a:r>
            <a:endParaRPr lang="en-US" sz="1400" i="0" u="none" strike="noStrike" cap="none" dirty="0">
              <a:solidFill>
                <a:srgbClr val="000000"/>
              </a:solidFill>
              <a:latin typeface="Lato" panose="020F0502020204030203" pitchFamily="34" charset="0"/>
              <a:sym typeface="Arial"/>
            </a:endParaRPr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id="{64A9C7C0-A344-0C9F-2584-2595F9D393B5}"/>
              </a:ext>
            </a:extLst>
          </p:cNvPr>
          <p:cNvSpPr/>
          <p:nvPr/>
        </p:nvSpPr>
        <p:spPr>
          <a:xfrm rot="10800000" flipV="1">
            <a:off x="5751270" y="5495093"/>
            <a:ext cx="2310897" cy="365760"/>
          </a:xfrm>
          <a:prstGeom prst="rect">
            <a:avLst/>
          </a:prstGeom>
          <a:solidFill>
            <a:srgbClr val="ECF1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i="0" u="none" strike="noStrike" cap="none" dirty="0">
                <a:solidFill>
                  <a:srgbClr val="071F5D"/>
                </a:solidFill>
                <a:latin typeface="Lato" panose="020F0502020204030203" pitchFamily="34" charset="0"/>
                <a:ea typeface="Lato"/>
                <a:cs typeface="Lato"/>
                <a:sym typeface="Lato"/>
              </a:rPr>
              <a:t>Core Network</a:t>
            </a:r>
            <a:endParaRPr lang="en-US" sz="1600" i="0" u="none" strike="noStrike" cap="none" dirty="0">
              <a:solidFill>
                <a:srgbClr val="000000"/>
              </a:solidFill>
              <a:latin typeface="Lato" panose="020F050202020403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PE, P, Routers. BGP Peering</a:t>
            </a:r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id="{EBFFD157-80D5-102D-DDF6-B31C16603359}"/>
              </a:ext>
            </a:extLst>
          </p:cNvPr>
          <p:cNvSpPr/>
          <p:nvPr/>
        </p:nvSpPr>
        <p:spPr>
          <a:xfrm>
            <a:off x="1049618" y="5887051"/>
            <a:ext cx="7016695" cy="228714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Capacity Range: 32 Gbps – 14.4 Tbps | Port Speeds: 100M - 400G</a:t>
            </a: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D33614EC-3D3B-64AB-0B2C-BD0445500274}"/>
              </a:ext>
            </a:extLst>
          </p:cNvPr>
          <p:cNvSpPr/>
          <p:nvPr/>
        </p:nvSpPr>
        <p:spPr>
          <a:xfrm>
            <a:off x="8099106" y="5887051"/>
            <a:ext cx="3077434" cy="228714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Capacity Range: 128 Gbps – 51.2 Tbps | Port Speeds: 100M - 800G</a:t>
            </a:r>
          </a:p>
        </p:txBody>
      </p:sp>
    </p:spTree>
    <p:extLst>
      <p:ext uri="{BB962C8B-B14F-4D97-AF65-F5344CB8AC3E}">
        <p14:creationId xmlns:p14="http://schemas.microsoft.com/office/powerpoint/2010/main" val="209578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5"/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ct val="100000"/>
              <a:buFont typeface="Lato"/>
              <a:buNone/>
            </a:pPr>
            <a:r>
              <a:rPr lang="en-US"/>
              <a:t>2024 GigaOm NOS Radar </a:t>
            </a:r>
            <a:br>
              <a:rPr lang="en-US"/>
            </a:br>
            <a:r>
              <a:rPr lang="en-US"/>
              <a:t>IP Infusion: </a:t>
            </a:r>
            <a:r>
              <a:rPr lang="en-US" b="1">
                <a:solidFill>
                  <a:schemeClr val="accent1"/>
                </a:solidFill>
              </a:rPr>
              <a:t>Leader &amp; Outperformer </a:t>
            </a:r>
            <a:r>
              <a:rPr lang="en-US">
                <a:solidFill>
                  <a:schemeClr val="dk1"/>
                </a:solidFill>
              </a:rPr>
              <a:t>For</a:t>
            </a:r>
            <a:r>
              <a:rPr lang="en-US"/>
              <a:t> Fourth Consecutive Year</a:t>
            </a:r>
            <a:endParaRPr/>
          </a:p>
        </p:txBody>
      </p:sp>
      <p:sp>
        <p:nvSpPr>
          <p:cNvPr id="875" name="Google Shape;875;p75"/>
          <p:cNvSpPr txBox="1">
            <a:spLocks noGrp="1"/>
          </p:cNvSpPr>
          <p:nvPr>
            <p:ph type="body" idx="1"/>
          </p:nvPr>
        </p:nvSpPr>
        <p:spPr>
          <a:xfrm>
            <a:off x="307975" y="1310640"/>
            <a:ext cx="11576050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79" lvl="0" indent="-1015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579" lvl="0" indent="-10157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876" name="Google Shape;876;p75"/>
          <p:cNvSpPr txBox="1">
            <a:spLocks noGrp="1"/>
          </p:cNvSpPr>
          <p:nvPr>
            <p:ph type="body" idx="4294967295"/>
          </p:nvPr>
        </p:nvSpPr>
        <p:spPr>
          <a:xfrm>
            <a:off x="622935" y="1265172"/>
            <a:ext cx="5656263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79" lvl="0" indent="-1015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Leader &amp; Outperformer: All 3 Reports</a:t>
            </a:r>
            <a:endParaRPr/>
          </a:p>
          <a:p>
            <a:pPr marL="685737" lvl="1" indent="-2285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MNOs and NSPs</a:t>
            </a:r>
            <a:endParaRPr/>
          </a:p>
          <a:p>
            <a:pPr marL="685737" lvl="1" indent="-2285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Cloud Service Provider (CSP)/MSP</a:t>
            </a:r>
            <a:endParaRPr/>
          </a:p>
          <a:p>
            <a:pPr marL="685737" lvl="1" indent="-2285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Enterprise &amp; SMBs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Platform Player Of Choice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Outranked Incumbents</a:t>
            </a:r>
            <a:endParaRPr/>
          </a:p>
          <a:p>
            <a:pPr marL="685737" lvl="1" indent="-2285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Cisco, Juniper, Arista</a:t>
            </a:r>
            <a:endParaRPr/>
          </a:p>
          <a:p>
            <a:pPr marL="457158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579" lvl="0" indent="-10157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579" lvl="0" indent="-10157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877" name="Google Shape;877;p75"/>
          <p:cNvSpPr txBox="1"/>
          <p:nvPr/>
        </p:nvSpPr>
        <p:spPr>
          <a:xfrm>
            <a:off x="416999" y="4654129"/>
            <a:ext cx="550756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234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346"/>
                </a:solidFill>
                <a:latin typeface="Lato"/>
                <a:ea typeface="Lato"/>
                <a:cs typeface="Lato"/>
                <a:sym typeface="Lato"/>
              </a:rPr>
              <a:t>Strengths: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OcNOS is one of the most mature, complete, and field-tested disaggregated NOSs available.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234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Source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GigaOm 2024 NOS Radar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584" y="1307313"/>
            <a:ext cx="4859536" cy="495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81938" y="573336"/>
            <a:ext cx="902612" cy="44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81938" y="1177990"/>
            <a:ext cx="904469" cy="446266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75"/>
          <p:cNvSpPr/>
          <p:nvPr/>
        </p:nvSpPr>
        <p:spPr>
          <a:xfrm>
            <a:off x="8556172" y="3562806"/>
            <a:ext cx="736270" cy="40208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75"/>
          <p:cNvSpPr txBox="1"/>
          <p:nvPr/>
        </p:nvSpPr>
        <p:spPr>
          <a:xfrm>
            <a:off x="4532562" y="6146245"/>
            <a:ext cx="74503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GigaOm Ranks IP Infusion as a Leader Outperformer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6161DF-9BFB-CE08-FC69-B2E47E16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IP Infusion Customer Win: 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Onward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96775E-F43F-CE3B-96A1-F461742AA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6400" y="1940596"/>
            <a:ext cx="5452114" cy="4530421"/>
          </a:xfrm>
        </p:spPr>
        <p:txBody>
          <a:bodyPr>
            <a:normAutofit/>
          </a:bodyPr>
          <a:lstStyle/>
          <a:p>
            <a:pPr marL="228579" indent="-228579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Onward has deployed IP Infusion’s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OcNOS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-SP-MPLS networking software packages for core and aggregation routing services.</a:t>
            </a:r>
          </a:p>
          <a:p>
            <a:pPr marL="228579" indent="-228579"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UfiSpace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S9600-32X provides the hardware platform for 100Gbps core and aggregation services.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UfiSpace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S9502-12SM provides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fanless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and temperature hardened platform.</a:t>
            </a:r>
          </a:p>
          <a:p>
            <a:pPr marL="228579" indent="-228579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“We were upgrading a previous networking platform that had become problematic over time. The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OcNOS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product worked well with several different vendors’ boxes, and was an easy drop-in solution that can grow with us.” 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1800" dirty="0">
                <a:solidFill>
                  <a:srgbClr val="2222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1800" b="0" i="1" u="none" strike="noStrike" dirty="0">
                <a:solidFill>
                  <a:srgbClr val="222222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	-</a:t>
            </a:r>
            <a:r>
              <a:rPr lang="en-US" sz="1800" i="1" dirty="0">
                <a:solidFill>
                  <a:srgbClr val="2222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Nick Keeler, CEO of Onward</a:t>
            </a:r>
            <a:endParaRPr lang="en-US" sz="18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C2A36E-D3DF-BC26-EC99-B9BC7EDACF1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7452" y="1007297"/>
            <a:ext cx="11383369" cy="721547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1800" dirty="0">
                <a:latin typeface="Lato" panose="020F0502020204030203" pitchFamily="34" charset="0"/>
                <a:cs typeface="Lato" panose="020F0502020204030203" pitchFamily="34" charset="0"/>
              </a:rPr>
              <a:t>California-based full-fiber broadband provider deploys IP Infusion </a:t>
            </a:r>
            <a:r>
              <a:rPr lang="en-US" sz="1800" dirty="0" err="1">
                <a:latin typeface="Lato" panose="020F0502020204030203" pitchFamily="34" charset="0"/>
                <a:cs typeface="Lato" panose="020F0502020204030203" pitchFamily="34" charset="0"/>
              </a:rPr>
              <a:t>OcNOS</a:t>
            </a:r>
            <a:r>
              <a:rPr lang="en-US" sz="1800" dirty="0">
                <a:latin typeface="Lato" panose="020F0502020204030203" pitchFamily="34" charset="0"/>
                <a:cs typeface="Lato" panose="020F0502020204030203" pitchFamily="34" charset="0"/>
              </a:rPr>
              <a:t>® networking software products to service business and residential customers.</a:t>
            </a:r>
          </a:p>
        </p:txBody>
      </p:sp>
      <p:cxnSp>
        <p:nvCxnSpPr>
          <p:cNvPr id="8" name="Google Shape;346;p7">
            <a:extLst>
              <a:ext uri="{FF2B5EF4-FFF2-40B4-BE49-F238E27FC236}">
                <a16:creationId xmlns:a16="http://schemas.microsoft.com/office/drawing/2014/main" id="{F1350CD1-E8CB-4773-E1CE-5A746636B134}"/>
              </a:ext>
            </a:extLst>
          </p:cNvPr>
          <p:cNvCxnSpPr>
            <a:cxnSpLocks/>
          </p:cNvCxnSpPr>
          <p:nvPr/>
        </p:nvCxnSpPr>
        <p:spPr>
          <a:xfrm>
            <a:off x="6096000" y="2511018"/>
            <a:ext cx="0" cy="3389578"/>
          </a:xfrm>
          <a:prstGeom prst="straightConnector1">
            <a:avLst/>
          </a:prstGeom>
          <a:noFill/>
          <a:ln w="9525" cap="flat" cmpd="sng">
            <a:solidFill>
              <a:srgbClr val="C1C2C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AutoShape 2" descr="FL Map - Florida State Map">
            <a:extLst>
              <a:ext uri="{FF2B5EF4-FFF2-40B4-BE49-F238E27FC236}">
                <a16:creationId xmlns:a16="http://schemas.microsoft.com/office/drawing/2014/main" id="{39DBACE9-0EBD-0EA5-C272-47E58B90F3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FD576-B2C3-F133-801B-3EEDEC5C2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024" y="1700423"/>
            <a:ext cx="3535735" cy="1288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C71A5F-804B-9A5A-9CAD-D550122B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797" y="3177063"/>
            <a:ext cx="2773107" cy="32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38B0-6439-E889-074C-FB872183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Onward Scales Broadband Network with OcNOS</a:t>
            </a:r>
            <a:br>
              <a:rPr lang="en-US" dirty="0"/>
            </a:br>
            <a:r>
              <a:rPr lang="en-US" sz="2000" dirty="0">
                <a:solidFill>
                  <a:srgbClr val="FF9300"/>
                </a:solidFill>
              </a:rPr>
              <a:t>Broadband Use Case in USA | Fiber Network Service Provider</a:t>
            </a:r>
            <a:endParaRPr lang="en-US" sz="2000" dirty="0"/>
          </a:p>
        </p:txBody>
      </p:sp>
      <p:sp>
        <p:nvSpPr>
          <p:cNvPr id="4" name="Google Shape;1038;p57">
            <a:extLst>
              <a:ext uri="{FF2B5EF4-FFF2-40B4-BE49-F238E27FC236}">
                <a16:creationId xmlns:a16="http://schemas.microsoft.com/office/drawing/2014/main" id="{9324C821-FEAD-2F1D-FC1F-AC94F342D5C0}"/>
              </a:ext>
            </a:extLst>
          </p:cNvPr>
          <p:cNvSpPr txBox="1"/>
          <p:nvPr/>
        </p:nvSpPr>
        <p:spPr>
          <a:xfrm>
            <a:off x="741562" y="1425482"/>
            <a:ext cx="4607075" cy="476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Use Case: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00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"/>
              <a:buFont typeface="Noto Sans Symbols"/>
              <a:buNone/>
            </a:pPr>
            <a:endParaRPr sz="4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</a:pPr>
            <a:r>
              <a:rPr lang="en-US" sz="11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Broadband Network Upgrade</a:t>
            </a:r>
            <a:endParaRPr sz="12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9E19"/>
              </a:buClr>
              <a:buSzPts val="1600"/>
              <a:buFont typeface="Noto Sans Symbols"/>
              <a:buNone/>
            </a:pPr>
            <a:r>
              <a:rPr lang="en-US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Solution Deployed:</a:t>
            </a:r>
            <a:endParaRPr sz="1100" b="0" i="0" u="none" strike="noStrike" cap="none" dirty="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9E19"/>
              </a:buClr>
              <a:buSzPts val="1600"/>
              <a:buFont typeface="Arial"/>
              <a:buNone/>
            </a:pPr>
            <a:endParaRPr sz="400" b="0" i="0" u="none" strike="noStrike" cap="none" dirty="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9E19"/>
              </a:buClr>
              <a:buSzPts val="16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OcNOS</a:t>
            </a:r>
            <a:endParaRPr sz="1600" b="0" i="0" u="none" strike="noStrike" cap="none" dirty="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228579" marR="0" lvl="0" indent="-2285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9E19"/>
              </a:buClr>
              <a:buSzPts val="1300"/>
              <a:buFont typeface="Noto Sans Symbols"/>
              <a:buChar char="▪"/>
            </a:pPr>
            <a:r>
              <a:rPr lang="en-US" sz="105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IP Infusion OCNOS-SP-MPLS-32</a:t>
            </a:r>
            <a:endParaRPr lang="en-US" sz="1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79" marR="0" lvl="0" indent="-2285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9E19"/>
              </a:buClr>
              <a:buSzPts val="1300"/>
              <a:buFont typeface="Noto Sans Symbols"/>
              <a:buChar char="▪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IP Infusion OCNOS-SP-MPLS-2400</a:t>
            </a:r>
            <a:endParaRPr lang="en-US" sz="1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79" marR="0" lvl="0" indent="-14602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9E19"/>
              </a:buClr>
              <a:buSzPts val="1300"/>
              <a:buFont typeface="Noto Sans Symbols"/>
              <a:buNone/>
            </a:pPr>
            <a:endParaRPr sz="400" i="0" u="none" strike="noStrike" cap="none" dirty="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9E19"/>
              </a:buClr>
              <a:buSzPts val="1300"/>
              <a:buFont typeface="Arial"/>
              <a:buNone/>
            </a:pPr>
            <a:r>
              <a:rPr lang="en-US" sz="1200" i="0" u="none" strike="noStrike" cap="none" dirty="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Hardware</a:t>
            </a:r>
            <a:endParaRPr sz="1800" i="0" u="none" strike="noStrike" cap="none" dirty="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228579" marR="0" lvl="0" indent="-2285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9E19"/>
              </a:buClr>
              <a:buSzPts val="1300"/>
              <a:buFont typeface="Noto Sans Symbols"/>
              <a:buChar char="▪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UfiSpace S9502-12SM | 100M/1/10G Open Switch</a:t>
            </a:r>
            <a:endParaRPr lang="en-US" sz="1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79" marR="0" lvl="0" indent="-2285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9E19"/>
              </a:buClr>
              <a:buSzPts val="1300"/>
              <a:buFont typeface="Noto Sans Symbols"/>
              <a:buChar char="▪"/>
            </a:pPr>
            <a:r>
              <a:rPr lang="en-US" sz="105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UfiSpace S9600-32X</a:t>
            </a:r>
            <a:r>
              <a:rPr lang="en-US" sz="105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| 100G Open Switch </a:t>
            </a:r>
            <a:endParaRPr sz="1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Reasons for Selecting OcNOS:</a:t>
            </a:r>
            <a:endParaRPr sz="1100" i="0" u="none" strike="noStrike" cap="none" dirty="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400" i="0" u="none" strike="noStrike" cap="none" dirty="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Seamless interoperability with existing networking equipment</a:t>
            </a:r>
          </a:p>
          <a:p>
            <a:pPr marL="171450" indent="-1714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Easy integration with </a:t>
            </a:r>
            <a:r>
              <a:rPr lang="en-US" sz="1050" i="0" u="none" strike="noStrike" cap="none" dirty="0" err="1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netElastic</a:t>
            </a:r>
            <a:r>
              <a:rPr lang="en-US" sz="1050" i="0" u="none" strike="noStrike" cap="none" dirty="0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 for edge networking functions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Enhanced network scalability and capacity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Support for multi-vendor hardware and optics, offering flexibility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Stability improvements over legacy networking products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Complete bundled solution (hardware + software) with a single point of contact for maintenance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Temperature-hardened hardware for varied deployment environments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50" i="0" u="none" strike="noStrike" cap="none" dirty="0">
                <a:solidFill>
                  <a:srgbClr val="3F3F3F"/>
                </a:solidFill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Reduced Total Cost of Ownership (TCO) via network disaggregation</a:t>
            </a:r>
            <a:endParaRPr sz="12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BADCFB-CD04-F377-5008-C11AA6B4305E}"/>
              </a:ext>
            </a:extLst>
          </p:cNvPr>
          <p:cNvSpPr/>
          <p:nvPr/>
        </p:nvSpPr>
        <p:spPr>
          <a:xfrm>
            <a:off x="7252357" y="2368332"/>
            <a:ext cx="2284365" cy="1217661"/>
          </a:xfrm>
          <a:prstGeom prst="roundRect">
            <a:avLst>
              <a:gd name="adj" fmla="val 9072"/>
            </a:avLst>
          </a:prstGeom>
          <a:solidFill>
            <a:srgbClr val="ECF1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4800" kern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CEFC61F8-C0FB-3122-7BBE-CD13B3E52C90}"/>
              </a:ext>
            </a:extLst>
          </p:cNvPr>
          <p:cNvSpPr/>
          <p:nvPr/>
        </p:nvSpPr>
        <p:spPr>
          <a:xfrm>
            <a:off x="7515377" y="2526923"/>
            <a:ext cx="177557" cy="102768"/>
          </a:xfrm>
          <a:custGeom>
            <a:avLst/>
            <a:gdLst/>
            <a:ahLst/>
            <a:cxnLst/>
            <a:rect l="l" t="t" r="r" b="b"/>
            <a:pathLst>
              <a:path w="209550" h="121284">
                <a:moveTo>
                  <a:pt x="85813" y="49568"/>
                </a:moveTo>
                <a:lnTo>
                  <a:pt x="71970" y="20002"/>
                </a:lnTo>
                <a:lnTo>
                  <a:pt x="57238" y="28562"/>
                </a:lnTo>
                <a:lnTo>
                  <a:pt x="7772" y="0"/>
                </a:lnTo>
                <a:lnTo>
                  <a:pt x="0" y="4521"/>
                </a:lnTo>
                <a:lnTo>
                  <a:pt x="49453" y="33083"/>
                </a:lnTo>
                <a:lnTo>
                  <a:pt x="34721" y="41643"/>
                </a:lnTo>
                <a:lnTo>
                  <a:pt x="85813" y="49568"/>
                </a:lnTo>
                <a:close/>
              </a:path>
              <a:path w="209550" h="121284">
                <a:moveTo>
                  <a:pt x="89839" y="73533"/>
                </a:moveTo>
                <a:lnTo>
                  <a:pt x="82003" y="69011"/>
                </a:lnTo>
                <a:lnTo>
                  <a:pt x="32867" y="97561"/>
                </a:lnTo>
                <a:lnTo>
                  <a:pt x="18034" y="89014"/>
                </a:lnTo>
                <a:lnTo>
                  <a:pt x="4533" y="118567"/>
                </a:lnTo>
                <a:lnTo>
                  <a:pt x="55537" y="110655"/>
                </a:lnTo>
                <a:lnTo>
                  <a:pt x="40703" y="102095"/>
                </a:lnTo>
                <a:lnTo>
                  <a:pt x="89839" y="73533"/>
                </a:lnTo>
                <a:close/>
              </a:path>
              <a:path w="209550" h="121284">
                <a:moveTo>
                  <a:pt x="204685" y="2260"/>
                </a:moveTo>
                <a:lnTo>
                  <a:pt x="153682" y="10185"/>
                </a:lnTo>
                <a:lnTo>
                  <a:pt x="168516" y="18757"/>
                </a:lnTo>
                <a:lnTo>
                  <a:pt x="119367" y="47294"/>
                </a:lnTo>
                <a:lnTo>
                  <a:pt x="127203" y="51828"/>
                </a:lnTo>
                <a:lnTo>
                  <a:pt x="176339" y="23266"/>
                </a:lnTo>
                <a:lnTo>
                  <a:pt x="191173" y="31838"/>
                </a:lnTo>
                <a:lnTo>
                  <a:pt x="204685" y="2260"/>
                </a:lnTo>
                <a:close/>
              </a:path>
              <a:path w="209550" h="121284">
                <a:moveTo>
                  <a:pt x="209232" y="116319"/>
                </a:moveTo>
                <a:lnTo>
                  <a:pt x="159766" y="87757"/>
                </a:lnTo>
                <a:lnTo>
                  <a:pt x="174498" y="79197"/>
                </a:lnTo>
                <a:lnTo>
                  <a:pt x="123405" y="71272"/>
                </a:lnTo>
                <a:lnTo>
                  <a:pt x="137248" y="100838"/>
                </a:lnTo>
                <a:lnTo>
                  <a:pt x="151980" y="92278"/>
                </a:lnTo>
                <a:lnTo>
                  <a:pt x="201447" y="120840"/>
                </a:lnTo>
                <a:lnTo>
                  <a:pt x="209232" y="11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F7C28687-79BF-C0E4-B326-ABD95697507F}"/>
              </a:ext>
            </a:extLst>
          </p:cNvPr>
          <p:cNvSpPr/>
          <p:nvPr/>
        </p:nvSpPr>
        <p:spPr>
          <a:xfrm>
            <a:off x="7515377" y="3423081"/>
            <a:ext cx="177557" cy="102768"/>
          </a:xfrm>
          <a:custGeom>
            <a:avLst/>
            <a:gdLst/>
            <a:ahLst/>
            <a:cxnLst/>
            <a:rect l="l" t="t" r="r" b="b"/>
            <a:pathLst>
              <a:path w="209550" h="121284">
                <a:moveTo>
                  <a:pt x="85813" y="49568"/>
                </a:moveTo>
                <a:lnTo>
                  <a:pt x="71970" y="20002"/>
                </a:lnTo>
                <a:lnTo>
                  <a:pt x="57238" y="28562"/>
                </a:lnTo>
                <a:lnTo>
                  <a:pt x="7772" y="0"/>
                </a:lnTo>
                <a:lnTo>
                  <a:pt x="0" y="4521"/>
                </a:lnTo>
                <a:lnTo>
                  <a:pt x="49453" y="33083"/>
                </a:lnTo>
                <a:lnTo>
                  <a:pt x="34721" y="41643"/>
                </a:lnTo>
                <a:lnTo>
                  <a:pt x="85813" y="49568"/>
                </a:lnTo>
                <a:close/>
              </a:path>
              <a:path w="209550" h="121284">
                <a:moveTo>
                  <a:pt x="89839" y="73533"/>
                </a:moveTo>
                <a:lnTo>
                  <a:pt x="82003" y="69011"/>
                </a:lnTo>
                <a:lnTo>
                  <a:pt x="32867" y="97561"/>
                </a:lnTo>
                <a:lnTo>
                  <a:pt x="18034" y="89014"/>
                </a:lnTo>
                <a:lnTo>
                  <a:pt x="4533" y="118567"/>
                </a:lnTo>
                <a:lnTo>
                  <a:pt x="55537" y="110655"/>
                </a:lnTo>
                <a:lnTo>
                  <a:pt x="40703" y="102095"/>
                </a:lnTo>
                <a:lnTo>
                  <a:pt x="89839" y="73533"/>
                </a:lnTo>
                <a:close/>
              </a:path>
              <a:path w="209550" h="121284">
                <a:moveTo>
                  <a:pt x="204685" y="2273"/>
                </a:moveTo>
                <a:lnTo>
                  <a:pt x="153682" y="10198"/>
                </a:lnTo>
                <a:lnTo>
                  <a:pt x="168516" y="18770"/>
                </a:lnTo>
                <a:lnTo>
                  <a:pt x="119367" y="47307"/>
                </a:lnTo>
                <a:lnTo>
                  <a:pt x="127203" y="51828"/>
                </a:lnTo>
                <a:lnTo>
                  <a:pt x="176339" y="23279"/>
                </a:lnTo>
                <a:lnTo>
                  <a:pt x="191173" y="31851"/>
                </a:lnTo>
                <a:lnTo>
                  <a:pt x="204685" y="2273"/>
                </a:lnTo>
                <a:close/>
              </a:path>
              <a:path w="209550" h="121284">
                <a:moveTo>
                  <a:pt x="209232" y="116319"/>
                </a:moveTo>
                <a:lnTo>
                  <a:pt x="159766" y="87757"/>
                </a:lnTo>
                <a:lnTo>
                  <a:pt x="174498" y="79197"/>
                </a:lnTo>
                <a:lnTo>
                  <a:pt x="123405" y="71272"/>
                </a:lnTo>
                <a:lnTo>
                  <a:pt x="137248" y="100838"/>
                </a:lnTo>
                <a:lnTo>
                  <a:pt x="151980" y="92278"/>
                </a:lnTo>
                <a:lnTo>
                  <a:pt x="201447" y="120840"/>
                </a:lnTo>
                <a:lnTo>
                  <a:pt x="209232" y="11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14" name="object 36">
            <a:extLst>
              <a:ext uri="{FF2B5EF4-FFF2-40B4-BE49-F238E27FC236}">
                <a16:creationId xmlns:a16="http://schemas.microsoft.com/office/drawing/2014/main" id="{40F464EE-1282-69A8-5D20-5C6AFDA273CA}"/>
              </a:ext>
            </a:extLst>
          </p:cNvPr>
          <p:cNvSpPr/>
          <p:nvPr/>
        </p:nvSpPr>
        <p:spPr>
          <a:xfrm>
            <a:off x="9116832" y="2526923"/>
            <a:ext cx="177557" cy="102768"/>
          </a:xfrm>
          <a:custGeom>
            <a:avLst/>
            <a:gdLst/>
            <a:ahLst/>
            <a:cxnLst/>
            <a:rect l="l" t="t" r="r" b="b"/>
            <a:pathLst>
              <a:path w="209550" h="121284">
                <a:moveTo>
                  <a:pt x="85813" y="49568"/>
                </a:moveTo>
                <a:lnTo>
                  <a:pt x="71970" y="20002"/>
                </a:lnTo>
                <a:lnTo>
                  <a:pt x="57238" y="28562"/>
                </a:lnTo>
                <a:lnTo>
                  <a:pt x="7772" y="0"/>
                </a:lnTo>
                <a:lnTo>
                  <a:pt x="0" y="4521"/>
                </a:lnTo>
                <a:lnTo>
                  <a:pt x="49453" y="33083"/>
                </a:lnTo>
                <a:lnTo>
                  <a:pt x="34721" y="41643"/>
                </a:lnTo>
                <a:lnTo>
                  <a:pt x="85813" y="49568"/>
                </a:lnTo>
                <a:close/>
              </a:path>
              <a:path w="209550" h="121284">
                <a:moveTo>
                  <a:pt x="89839" y="73533"/>
                </a:moveTo>
                <a:lnTo>
                  <a:pt x="82003" y="69011"/>
                </a:lnTo>
                <a:lnTo>
                  <a:pt x="32867" y="97561"/>
                </a:lnTo>
                <a:lnTo>
                  <a:pt x="18034" y="89014"/>
                </a:lnTo>
                <a:lnTo>
                  <a:pt x="4533" y="118567"/>
                </a:lnTo>
                <a:lnTo>
                  <a:pt x="55537" y="110655"/>
                </a:lnTo>
                <a:lnTo>
                  <a:pt x="40703" y="102095"/>
                </a:lnTo>
                <a:lnTo>
                  <a:pt x="89839" y="73533"/>
                </a:lnTo>
                <a:close/>
              </a:path>
              <a:path w="209550" h="121284">
                <a:moveTo>
                  <a:pt x="204685" y="2260"/>
                </a:moveTo>
                <a:lnTo>
                  <a:pt x="153682" y="10185"/>
                </a:lnTo>
                <a:lnTo>
                  <a:pt x="168516" y="18757"/>
                </a:lnTo>
                <a:lnTo>
                  <a:pt x="119367" y="47294"/>
                </a:lnTo>
                <a:lnTo>
                  <a:pt x="127203" y="51828"/>
                </a:lnTo>
                <a:lnTo>
                  <a:pt x="176339" y="23266"/>
                </a:lnTo>
                <a:lnTo>
                  <a:pt x="191173" y="31838"/>
                </a:lnTo>
                <a:lnTo>
                  <a:pt x="204685" y="2260"/>
                </a:lnTo>
                <a:close/>
              </a:path>
              <a:path w="209550" h="121284">
                <a:moveTo>
                  <a:pt x="209232" y="116319"/>
                </a:moveTo>
                <a:lnTo>
                  <a:pt x="159766" y="87757"/>
                </a:lnTo>
                <a:lnTo>
                  <a:pt x="174498" y="79197"/>
                </a:lnTo>
                <a:lnTo>
                  <a:pt x="123405" y="71272"/>
                </a:lnTo>
                <a:lnTo>
                  <a:pt x="137248" y="100838"/>
                </a:lnTo>
                <a:lnTo>
                  <a:pt x="151980" y="92278"/>
                </a:lnTo>
                <a:lnTo>
                  <a:pt x="201447" y="120840"/>
                </a:lnTo>
                <a:lnTo>
                  <a:pt x="209232" y="11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15" name="object 42">
            <a:extLst>
              <a:ext uri="{FF2B5EF4-FFF2-40B4-BE49-F238E27FC236}">
                <a16:creationId xmlns:a16="http://schemas.microsoft.com/office/drawing/2014/main" id="{E5CA3F87-5C36-0179-A2C2-8EFC7A8ACE07}"/>
              </a:ext>
            </a:extLst>
          </p:cNvPr>
          <p:cNvSpPr/>
          <p:nvPr/>
        </p:nvSpPr>
        <p:spPr>
          <a:xfrm>
            <a:off x="9116832" y="3423081"/>
            <a:ext cx="177557" cy="102768"/>
          </a:xfrm>
          <a:custGeom>
            <a:avLst/>
            <a:gdLst/>
            <a:ahLst/>
            <a:cxnLst/>
            <a:rect l="l" t="t" r="r" b="b"/>
            <a:pathLst>
              <a:path w="209550" h="121284">
                <a:moveTo>
                  <a:pt x="85813" y="49568"/>
                </a:moveTo>
                <a:lnTo>
                  <a:pt x="71970" y="20002"/>
                </a:lnTo>
                <a:lnTo>
                  <a:pt x="57238" y="28562"/>
                </a:lnTo>
                <a:lnTo>
                  <a:pt x="7772" y="0"/>
                </a:lnTo>
                <a:lnTo>
                  <a:pt x="0" y="4521"/>
                </a:lnTo>
                <a:lnTo>
                  <a:pt x="49453" y="33083"/>
                </a:lnTo>
                <a:lnTo>
                  <a:pt x="34721" y="41643"/>
                </a:lnTo>
                <a:lnTo>
                  <a:pt x="85813" y="49568"/>
                </a:lnTo>
                <a:close/>
              </a:path>
              <a:path w="209550" h="121284">
                <a:moveTo>
                  <a:pt x="89839" y="73533"/>
                </a:moveTo>
                <a:lnTo>
                  <a:pt x="82003" y="69011"/>
                </a:lnTo>
                <a:lnTo>
                  <a:pt x="32867" y="97561"/>
                </a:lnTo>
                <a:lnTo>
                  <a:pt x="18034" y="89014"/>
                </a:lnTo>
                <a:lnTo>
                  <a:pt x="4533" y="118567"/>
                </a:lnTo>
                <a:lnTo>
                  <a:pt x="55537" y="110655"/>
                </a:lnTo>
                <a:lnTo>
                  <a:pt x="40703" y="102095"/>
                </a:lnTo>
                <a:lnTo>
                  <a:pt x="89839" y="73533"/>
                </a:lnTo>
                <a:close/>
              </a:path>
              <a:path w="209550" h="121284">
                <a:moveTo>
                  <a:pt x="204685" y="2273"/>
                </a:moveTo>
                <a:lnTo>
                  <a:pt x="153682" y="10198"/>
                </a:lnTo>
                <a:lnTo>
                  <a:pt x="168516" y="18770"/>
                </a:lnTo>
                <a:lnTo>
                  <a:pt x="119367" y="47307"/>
                </a:lnTo>
                <a:lnTo>
                  <a:pt x="127203" y="51828"/>
                </a:lnTo>
                <a:lnTo>
                  <a:pt x="176339" y="23279"/>
                </a:lnTo>
                <a:lnTo>
                  <a:pt x="191173" y="31851"/>
                </a:lnTo>
                <a:lnTo>
                  <a:pt x="204685" y="2273"/>
                </a:lnTo>
                <a:close/>
              </a:path>
              <a:path w="209550" h="121284">
                <a:moveTo>
                  <a:pt x="209232" y="116319"/>
                </a:moveTo>
                <a:lnTo>
                  <a:pt x="159766" y="87757"/>
                </a:lnTo>
                <a:lnTo>
                  <a:pt x="174498" y="79197"/>
                </a:lnTo>
                <a:lnTo>
                  <a:pt x="123405" y="71272"/>
                </a:lnTo>
                <a:lnTo>
                  <a:pt x="137248" y="100838"/>
                </a:lnTo>
                <a:lnTo>
                  <a:pt x="151980" y="92278"/>
                </a:lnTo>
                <a:lnTo>
                  <a:pt x="201447" y="120840"/>
                </a:lnTo>
                <a:lnTo>
                  <a:pt x="209232" y="11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F2D55513-A650-DBAA-BDFC-AF07DA87A860}"/>
              </a:ext>
            </a:extLst>
          </p:cNvPr>
          <p:cNvSpPr/>
          <p:nvPr/>
        </p:nvSpPr>
        <p:spPr>
          <a:xfrm>
            <a:off x="7445136" y="1736545"/>
            <a:ext cx="1921994" cy="431522"/>
          </a:xfrm>
          <a:custGeom>
            <a:avLst/>
            <a:gdLst/>
            <a:ahLst/>
            <a:cxnLst/>
            <a:rect l="l" t="t" r="r" b="b"/>
            <a:pathLst>
              <a:path w="1285875" h="338454">
                <a:moveTo>
                  <a:pt x="1203617" y="0"/>
                </a:moveTo>
                <a:lnTo>
                  <a:pt x="82219" y="0"/>
                </a:lnTo>
                <a:lnTo>
                  <a:pt x="50293" y="6485"/>
                </a:lnTo>
                <a:lnTo>
                  <a:pt x="24150" y="24144"/>
                </a:lnTo>
                <a:lnTo>
                  <a:pt x="6487" y="50283"/>
                </a:lnTo>
                <a:lnTo>
                  <a:pt x="0" y="82207"/>
                </a:lnTo>
                <a:lnTo>
                  <a:pt x="0" y="256158"/>
                </a:lnTo>
                <a:lnTo>
                  <a:pt x="6487" y="288077"/>
                </a:lnTo>
                <a:lnTo>
                  <a:pt x="24150" y="314217"/>
                </a:lnTo>
                <a:lnTo>
                  <a:pt x="50293" y="331879"/>
                </a:lnTo>
                <a:lnTo>
                  <a:pt x="82219" y="338366"/>
                </a:lnTo>
                <a:lnTo>
                  <a:pt x="1203617" y="338366"/>
                </a:lnTo>
                <a:lnTo>
                  <a:pt x="1235535" y="331879"/>
                </a:lnTo>
                <a:lnTo>
                  <a:pt x="1261675" y="314217"/>
                </a:lnTo>
                <a:lnTo>
                  <a:pt x="1279337" y="288077"/>
                </a:lnTo>
                <a:lnTo>
                  <a:pt x="1285824" y="256158"/>
                </a:lnTo>
                <a:lnTo>
                  <a:pt x="1285824" y="82207"/>
                </a:lnTo>
                <a:lnTo>
                  <a:pt x="1279337" y="50283"/>
                </a:lnTo>
                <a:lnTo>
                  <a:pt x="1261675" y="24144"/>
                </a:lnTo>
                <a:lnTo>
                  <a:pt x="1235535" y="6485"/>
                </a:lnTo>
                <a:lnTo>
                  <a:pt x="120361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E9D79E70-0C29-3783-FEFB-62F7AC2AE786}"/>
              </a:ext>
            </a:extLst>
          </p:cNvPr>
          <p:cNvSpPr/>
          <p:nvPr/>
        </p:nvSpPr>
        <p:spPr>
          <a:xfrm>
            <a:off x="8919571" y="1885055"/>
            <a:ext cx="24677" cy="13764"/>
          </a:xfrm>
          <a:custGeom>
            <a:avLst/>
            <a:gdLst/>
            <a:ahLst/>
            <a:cxnLst/>
            <a:rect l="l" t="t" r="r" b="b"/>
            <a:pathLst>
              <a:path w="16510" h="10795">
                <a:moveTo>
                  <a:pt x="15989" y="10401"/>
                </a:moveTo>
                <a:lnTo>
                  <a:pt x="0" y="0"/>
                </a:lnTo>
              </a:path>
            </a:pathLst>
          </a:custGeom>
          <a:ln w="12725">
            <a:solidFill>
              <a:srgbClr val="58595B"/>
            </a:solidFill>
          </a:ln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840879D8-9862-3BB0-D75B-D2A3B2B43857}"/>
              </a:ext>
            </a:extLst>
          </p:cNvPr>
          <p:cNvSpPr/>
          <p:nvPr/>
        </p:nvSpPr>
        <p:spPr>
          <a:xfrm>
            <a:off x="7852827" y="1885055"/>
            <a:ext cx="24677" cy="13764"/>
          </a:xfrm>
          <a:custGeom>
            <a:avLst/>
            <a:gdLst/>
            <a:ahLst/>
            <a:cxnLst/>
            <a:rect l="l" t="t" r="r" b="b"/>
            <a:pathLst>
              <a:path w="16510" h="10795">
                <a:moveTo>
                  <a:pt x="0" y="10401"/>
                </a:moveTo>
                <a:lnTo>
                  <a:pt x="15989" y="0"/>
                </a:lnTo>
              </a:path>
            </a:pathLst>
          </a:custGeom>
          <a:ln w="12725">
            <a:solidFill>
              <a:srgbClr val="58595B"/>
            </a:solidFill>
          </a:ln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29" name="object 56">
            <a:extLst>
              <a:ext uri="{FF2B5EF4-FFF2-40B4-BE49-F238E27FC236}">
                <a16:creationId xmlns:a16="http://schemas.microsoft.com/office/drawing/2014/main" id="{AF0EFAC8-8F2B-5BBC-EFC0-5CAE1E9CA944}"/>
              </a:ext>
            </a:extLst>
          </p:cNvPr>
          <p:cNvSpPr txBox="1"/>
          <p:nvPr/>
        </p:nvSpPr>
        <p:spPr>
          <a:xfrm>
            <a:off x="7956611" y="1833093"/>
            <a:ext cx="879665" cy="19749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54610"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+mj-lt"/>
                <a:cs typeface="Lato"/>
              </a:rPr>
              <a:t>netElastic</a:t>
            </a:r>
            <a:r>
              <a:rPr sz="600" b="1" spc="500" dirty="0">
                <a:latin typeface="+mj-lt"/>
                <a:cs typeface="Lato"/>
              </a:rPr>
              <a:t> </a:t>
            </a:r>
            <a:r>
              <a:rPr sz="600" b="1" spc="-20" dirty="0">
                <a:latin typeface="+mj-lt"/>
                <a:cs typeface="Lato"/>
              </a:rPr>
              <a:t>BNG/CGNAT</a:t>
            </a:r>
            <a:endParaRPr sz="600" dirty="0">
              <a:latin typeface="+mj-lt"/>
              <a:cs typeface="Lato"/>
            </a:endParaRPr>
          </a:p>
        </p:txBody>
      </p:sp>
      <p:sp>
        <p:nvSpPr>
          <p:cNvPr id="30" name="object 71">
            <a:extLst>
              <a:ext uri="{FF2B5EF4-FFF2-40B4-BE49-F238E27FC236}">
                <a16:creationId xmlns:a16="http://schemas.microsoft.com/office/drawing/2014/main" id="{C75396DF-81E0-7BA2-70F4-4B0F15586136}"/>
              </a:ext>
            </a:extLst>
          </p:cNvPr>
          <p:cNvSpPr/>
          <p:nvPr/>
        </p:nvSpPr>
        <p:spPr>
          <a:xfrm>
            <a:off x="9088236" y="2019890"/>
            <a:ext cx="22779" cy="15383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0" y="11480"/>
                </a:moveTo>
                <a:lnTo>
                  <a:pt x="15240" y="0"/>
                </a:lnTo>
              </a:path>
            </a:pathLst>
          </a:custGeom>
          <a:ln w="12725">
            <a:solidFill>
              <a:srgbClr val="58595B"/>
            </a:solidFill>
          </a:ln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31" name="object 74">
            <a:extLst>
              <a:ext uri="{FF2B5EF4-FFF2-40B4-BE49-F238E27FC236}">
                <a16:creationId xmlns:a16="http://schemas.microsoft.com/office/drawing/2014/main" id="{F3A3E73C-4AF7-5564-65ED-79210ACF42D2}"/>
              </a:ext>
            </a:extLst>
          </p:cNvPr>
          <p:cNvSpPr/>
          <p:nvPr/>
        </p:nvSpPr>
        <p:spPr>
          <a:xfrm>
            <a:off x="7754917" y="2019890"/>
            <a:ext cx="22779" cy="15383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15239" y="11480"/>
                </a:moveTo>
                <a:lnTo>
                  <a:pt x="0" y="0"/>
                </a:lnTo>
              </a:path>
            </a:pathLst>
          </a:custGeom>
          <a:ln w="12725">
            <a:solidFill>
              <a:srgbClr val="58595B"/>
            </a:solidFill>
          </a:ln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6665F52-8D84-AC9F-FBA9-6646678727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638" y="3153734"/>
            <a:ext cx="417884" cy="36564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01955-B240-6EE0-1773-805B180FF6DA}"/>
              </a:ext>
            </a:extLst>
          </p:cNvPr>
          <p:cNvCxnSpPr>
            <a:cxnSpLocks/>
            <a:stCxn id="73" idx="2"/>
            <a:endCxn id="34" idx="0"/>
          </p:cNvCxnSpPr>
          <p:nvPr/>
        </p:nvCxnSpPr>
        <p:spPr>
          <a:xfrm>
            <a:off x="9207580" y="2821196"/>
            <a:ext cx="0" cy="332538"/>
          </a:xfrm>
          <a:prstGeom prst="line">
            <a:avLst/>
          </a:prstGeom>
          <a:noFill/>
          <a:ln w="190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89E21F8E-5496-9510-1CC7-EDC8DED90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385" y="1780376"/>
            <a:ext cx="417884" cy="3656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587BF21-31C9-E12E-E87F-C24D70915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631" y="1785294"/>
            <a:ext cx="417884" cy="365646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A7DBF7-FD9E-5163-EB34-B27D6854E83C}"/>
              </a:ext>
            </a:extLst>
          </p:cNvPr>
          <p:cNvCxnSpPr>
            <a:cxnSpLocks/>
            <a:stCxn id="74" idx="3"/>
            <a:endCxn id="34" idx="1"/>
          </p:cNvCxnSpPr>
          <p:nvPr/>
        </p:nvCxnSpPr>
        <p:spPr>
          <a:xfrm>
            <a:off x="7786837" y="2638373"/>
            <a:ext cx="1211801" cy="698184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5782A7-58B6-5126-228D-859C012E3683}"/>
              </a:ext>
            </a:extLst>
          </p:cNvPr>
          <p:cNvCxnSpPr>
            <a:cxnSpLocks/>
            <a:stCxn id="73" idx="1"/>
            <a:endCxn id="80" idx="3"/>
          </p:cNvCxnSpPr>
          <p:nvPr/>
        </p:nvCxnSpPr>
        <p:spPr>
          <a:xfrm flipH="1">
            <a:off x="7786837" y="2638373"/>
            <a:ext cx="1211801" cy="698184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F32FD7-9955-F486-2D91-3F28F24A19E5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7575093" y="2821196"/>
            <a:ext cx="2802" cy="538707"/>
          </a:xfrm>
          <a:prstGeom prst="line">
            <a:avLst/>
          </a:prstGeom>
          <a:noFill/>
          <a:ln w="190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9A189B3-F2DF-9F8C-9948-17712822190C}"/>
              </a:ext>
            </a:extLst>
          </p:cNvPr>
          <p:cNvCxnSpPr>
            <a:cxnSpLocks/>
            <a:stCxn id="73" idx="1"/>
            <a:endCxn id="74" idx="3"/>
          </p:cNvCxnSpPr>
          <p:nvPr/>
        </p:nvCxnSpPr>
        <p:spPr>
          <a:xfrm flipH="1">
            <a:off x="7786837" y="2638373"/>
            <a:ext cx="1211801" cy="0"/>
          </a:xfrm>
          <a:prstGeom prst="line">
            <a:avLst/>
          </a:prstGeom>
          <a:noFill/>
          <a:ln w="190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65A250-1E68-E1B2-0292-6A59F81FA3F3}"/>
              </a:ext>
            </a:extLst>
          </p:cNvPr>
          <p:cNvCxnSpPr>
            <a:cxnSpLocks/>
            <a:stCxn id="34" idx="1"/>
            <a:endCxn id="80" idx="3"/>
          </p:cNvCxnSpPr>
          <p:nvPr/>
        </p:nvCxnSpPr>
        <p:spPr>
          <a:xfrm flipH="1">
            <a:off x="7786837" y="3336557"/>
            <a:ext cx="1211801" cy="0"/>
          </a:xfrm>
          <a:prstGeom prst="line">
            <a:avLst/>
          </a:prstGeom>
          <a:noFill/>
          <a:ln w="190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AF308B-F8BE-5024-74F4-96775521C725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9207580" y="3519380"/>
            <a:ext cx="1" cy="252407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213FBF-A3AD-4E54-4B55-170B07319F82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7577895" y="2170871"/>
            <a:ext cx="274520" cy="284679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40E7121-EB50-51E7-3ED1-EC889F64958E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8950775" y="2170871"/>
            <a:ext cx="256805" cy="284679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A18117-3003-A66E-847F-8EC28E748CC9}"/>
              </a:ext>
            </a:extLst>
          </p:cNvPr>
          <p:cNvCxnSpPr>
            <a:cxnSpLocks/>
            <a:stCxn id="184" idx="1"/>
            <a:endCxn id="73" idx="3"/>
          </p:cNvCxnSpPr>
          <p:nvPr/>
        </p:nvCxnSpPr>
        <p:spPr>
          <a:xfrm flipH="1" flipV="1">
            <a:off x="9416522" y="2638373"/>
            <a:ext cx="700205" cy="305334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47250F1A-461F-A565-D18F-9C85F8A948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638" y="2455550"/>
            <a:ext cx="417884" cy="36564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D61F928-53FB-4F99-A92E-CF73D47C6F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8953" y="2455550"/>
            <a:ext cx="417884" cy="365646"/>
          </a:xfrm>
          <a:prstGeom prst="rect">
            <a:avLst/>
          </a:prstGeom>
        </p:spPr>
      </p:pic>
      <p:pic>
        <p:nvPicPr>
          <p:cNvPr id="78" name="Picture 77" descr="Disaggregated Networking Solutions for Network Operators IP Infusion">
            <a:extLst>
              <a:ext uri="{FF2B5EF4-FFF2-40B4-BE49-F238E27FC236}">
                <a16:creationId xmlns:a16="http://schemas.microsoft.com/office/drawing/2014/main" id="{FE9C86FE-B9F4-45DE-88B8-BB702CC3E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9237974" y="3129470"/>
            <a:ext cx="395331" cy="1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CB38B9-1010-F9C3-E3BA-26A781D92B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FE9E1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-3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8953" y="3153734"/>
            <a:ext cx="417884" cy="365646"/>
          </a:xfrm>
          <a:prstGeom prst="rect">
            <a:avLst/>
          </a:prstGeom>
        </p:spPr>
      </p:pic>
      <p:pic>
        <p:nvPicPr>
          <p:cNvPr id="81" name="Picture 80" descr="Disaggregated Networking Solutions for Network Operators IP Infusion">
            <a:extLst>
              <a:ext uri="{FF2B5EF4-FFF2-40B4-BE49-F238E27FC236}">
                <a16:creationId xmlns:a16="http://schemas.microsoft.com/office/drawing/2014/main" id="{3CD62C84-5C3C-F94F-F867-D2F862BED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7600447" y="3133800"/>
            <a:ext cx="395331" cy="1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Disaggregated Networking Solutions for Network Operators IP Infusion">
            <a:extLst>
              <a:ext uri="{FF2B5EF4-FFF2-40B4-BE49-F238E27FC236}">
                <a16:creationId xmlns:a16="http://schemas.microsoft.com/office/drawing/2014/main" id="{8E350A5A-A6CD-DBEB-CBDE-3416FE1C7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9237974" y="2411152"/>
            <a:ext cx="395331" cy="1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Disaggregated Networking Solutions for Network Operators IP Infusion">
            <a:extLst>
              <a:ext uri="{FF2B5EF4-FFF2-40B4-BE49-F238E27FC236}">
                <a16:creationId xmlns:a16="http://schemas.microsoft.com/office/drawing/2014/main" id="{876BD33D-82B1-0CE1-3037-B795EF3CB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0"/>
          <a:stretch/>
        </p:blipFill>
        <p:spPr bwMode="auto">
          <a:xfrm>
            <a:off x="7600447" y="2415482"/>
            <a:ext cx="395331" cy="1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object 67">
            <a:extLst>
              <a:ext uri="{FF2B5EF4-FFF2-40B4-BE49-F238E27FC236}">
                <a16:creationId xmlns:a16="http://schemas.microsoft.com/office/drawing/2014/main" id="{156096F0-C7F7-3010-FA27-34CB2C750D60}"/>
              </a:ext>
            </a:extLst>
          </p:cNvPr>
          <p:cNvSpPr txBox="1"/>
          <p:nvPr/>
        </p:nvSpPr>
        <p:spPr>
          <a:xfrm>
            <a:off x="9745663" y="2499345"/>
            <a:ext cx="667514" cy="151323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10" dirty="0">
                <a:latin typeface="+mj-lt"/>
                <a:cs typeface="Lato"/>
              </a:rPr>
              <a:t>S9600-32X</a:t>
            </a:r>
            <a:endParaRPr sz="900" dirty="0">
              <a:latin typeface="+mj-lt"/>
              <a:cs typeface="Lato"/>
            </a:endParaRPr>
          </a:p>
        </p:txBody>
      </p:sp>
      <p:sp>
        <p:nvSpPr>
          <p:cNvPr id="90" name="object 67">
            <a:extLst>
              <a:ext uri="{FF2B5EF4-FFF2-40B4-BE49-F238E27FC236}">
                <a16:creationId xmlns:a16="http://schemas.microsoft.com/office/drawing/2014/main" id="{0DB350BB-F52E-2015-FBF6-72F75AC3B9C0}"/>
              </a:ext>
            </a:extLst>
          </p:cNvPr>
          <p:cNvSpPr txBox="1"/>
          <p:nvPr/>
        </p:nvSpPr>
        <p:spPr>
          <a:xfrm>
            <a:off x="9723111" y="3826963"/>
            <a:ext cx="801947" cy="151438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10" dirty="0">
                <a:latin typeface="+mj-lt"/>
                <a:cs typeface="Lato"/>
              </a:rPr>
              <a:t>S9501-12SM</a:t>
            </a:r>
            <a:endParaRPr sz="900" dirty="0">
              <a:latin typeface="+mj-lt"/>
              <a:cs typeface="Lato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C72EE2BA-7B8D-3238-60EE-4585054E5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662" y="4919770"/>
            <a:ext cx="1395212" cy="89692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592765D-0D6D-E446-B288-5C2FAA799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321" y="5168624"/>
            <a:ext cx="249508" cy="19960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FFFF2AF-99B0-A522-68DE-DC9C286FA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3595" y="5142960"/>
            <a:ext cx="249508" cy="199606"/>
          </a:xfrm>
          <a:prstGeom prst="rect">
            <a:avLst/>
          </a:prstGeom>
        </p:spPr>
      </p:pic>
      <p:pic>
        <p:nvPicPr>
          <p:cNvPr id="98" name="Picture 97" descr="Icon&#10;&#10;Description automatically generated">
            <a:extLst>
              <a:ext uri="{FF2B5EF4-FFF2-40B4-BE49-F238E27FC236}">
                <a16:creationId xmlns:a16="http://schemas.microsoft.com/office/drawing/2014/main" id="{2F1662A9-0DD1-795D-7138-A9C27189BB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7374" y="4382220"/>
            <a:ext cx="401429" cy="32401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96B13C3-CC34-690E-AD6C-DEAA48625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010" y="4780272"/>
            <a:ext cx="249508" cy="199606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3EB7305-AC75-13C2-90F5-B58DAB9BDD23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7577895" y="3519380"/>
            <a:ext cx="62" cy="233021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sp>
        <p:nvSpPr>
          <p:cNvPr id="106" name="object 33">
            <a:extLst>
              <a:ext uri="{FF2B5EF4-FFF2-40B4-BE49-F238E27FC236}">
                <a16:creationId xmlns:a16="http://schemas.microsoft.com/office/drawing/2014/main" id="{C277B9DF-7BD5-6D4F-30BE-686B96320A7F}"/>
              </a:ext>
            </a:extLst>
          </p:cNvPr>
          <p:cNvSpPr/>
          <p:nvPr/>
        </p:nvSpPr>
        <p:spPr>
          <a:xfrm>
            <a:off x="8155546" y="4680141"/>
            <a:ext cx="177557" cy="102768"/>
          </a:xfrm>
          <a:custGeom>
            <a:avLst/>
            <a:gdLst/>
            <a:ahLst/>
            <a:cxnLst/>
            <a:rect l="l" t="t" r="r" b="b"/>
            <a:pathLst>
              <a:path w="209550" h="121284">
                <a:moveTo>
                  <a:pt x="85813" y="49568"/>
                </a:moveTo>
                <a:lnTo>
                  <a:pt x="71970" y="20002"/>
                </a:lnTo>
                <a:lnTo>
                  <a:pt x="57238" y="28562"/>
                </a:lnTo>
                <a:lnTo>
                  <a:pt x="7772" y="0"/>
                </a:lnTo>
                <a:lnTo>
                  <a:pt x="0" y="4521"/>
                </a:lnTo>
                <a:lnTo>
                  <a:pt x="49453" y="33083"/>
                </a:lnTo>
                <a:lnTo>
                  <a:pt x="34721" y="41643"/>
                </a:lnTo>
                <a:lnTo>
                  <a:pt x="85813" y="49568"/>
                </a:lnTo>
                <a:close/>
              </a:path>
              <a:path w="209550" h="121284">
                <a:moveTo>
                  <a:pt x="89839" y="73533"/>
                </a:moveTo>
                <a:lnTo>
                  <a:pt x="82003" y="69011"/>
                </a:lnTo>
                <a:lnTo>
                  <a:pt x="32867" y="97561"/>
                </a:lnTo>
                <a:lnTo>
                  <a:pt x="18034" y="89014"/>
                </a:lnTo>
                <a:lnTo>
                  <a:pt x="4533" y="118567"/>
                </a:lnTo>
                <a:lnTo>
                  <a:pt x="55537" y="110655"/>
                </a:lnTo>
                <a:lnTo>
                  <a:pt x="40703" y="102095"/>
                </a:lnTo>
                <a:lnTo>
                  <a:pt x="89839" y="73533"/>
                </a:lnTo>
                <a:close/>
              </a:path>
              <a:path w="209550" h="121284">
                <a:moveTo>
                  <a:pt x="204685" y="2273"/>
                </a:moveTo>
                <a:lnTo>
                  <a:pt x="153682" y="10198"/>
                </a:lnTo>
                <a:lnTo>
                  <a:pt x="168516" y="18770"/>
                </a:lnTo>
                <a:lnTo>
                  <a:pt x="119367" y="47307"/>
                </a:lnTo>
                <a:lnTo>
                  <a:pt x="127203" y="51828"/>
                </a:lnTo>
                <a:lnTo>
                  <a:pt x="176339" y="23279"/>
                </a:lnTo>
                <a:lnTo>
                  <a:pt x="191173" y="31851"/>
                </a:lnTo>
                <a:lnTo>
                  <a:pt x="204685" y="2273"/>
                </a:lnTo>
                <a:close/>
              </a:path>
              <a:path w="209550" h="121284">
                <a:moveTo>
                  <a:pt x="209232" y="116319"/>
                </a:moveTo>
                <a:lnTo>
                  <a:pt x="159766" y="87757"/>
                </a:lnTo>
                <a:lnTo>
                  <a:pt x="174498" y="79197"/>
                </a:lnTo>
                <a:lnTo>
                  <a:pt x="123405" y="71272"/>
                </a:lnTo>
                <a:lnTo>
                  <a:pt x="137248" y="100838"/>
                </a:lnTo>
                <a:lnTo>
                  <a:pt x="151980" y="92278"/>
                </a:lnTo>
                <a:lnTo>
                  <a:pt x="201447" y="120840"/>
                </a:lnTo>
                <a:lnTo>
                  <a:pt x="209232" y="11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375A43A-488A-DD35-AE70-4FF1A08F665C}"/>
              </a:ext>
            </a:extLst>
          </p:cNvPr>
          <p:cNvCxnSpPr>
            <a:cxnSpLocks/>
            <a:stCxn id="98" idx="2"/>
            <a:endCxn id="94" idx="0"/>
          </p:cNvCxnSpPr>
          <p:nvPr/>
        </p:nvCxnSpPr>
        <p:spPr>
          <a:xfrm>
            <a:off x="7588089" y="4706230"/>
            <a:ext cx="620260" cy="436730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DCCA64C-3FBA-2895-EBA9-EE451E882061}"/>
              </a:ext>
            </a:extLst>
          </p:cNvPr>
          <p:cNvCxnSpPr>
            <a:cxnSpLocks/>
            <a:stCxn id="98" idx="2"/>
            <a:endCxn id="100" idx="0"/>
          </p:cNvCxnSpPr>
          <p:nvPr/>
        </p:nvCxnSpPr>
        <p:spPr>
          <a:xfrm>
            <a:off x="7588089" y="4706230"/>
            <a:ext cx="3675" cy="74042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779AD40-E26E-AFF5-E9BB-49EF97FA2BC6}"/>
              </a:ext>
            </a:extLst>
          </p:cNvPr>
          <p:cNvCxnSpPr>
            <a:cxnSpLocks/>
            <a:stCxn id="98" idx="2"/>
            <a:endCxn id="93" idx="0"/>
          </p:cNvCxnSpPr>
          <p:nvPr/>
        </p:nvCxnSpPr>
        <p:spPr>
          <a:xfrm flipH="1">
            <a:off x="6752075" y="4706230"/>
            <a:ext cx="836014" cy="462394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134" name="Picture 133">
            <a:extLst>
              <a:ext uri="{FF2B5EF4-FFF2-40B4-BE49-F238E27FC236}">
                <a16:creationId xmlns:a16="http://schemas.microsoft.com/office/drawing/2014/main" id="{C49710FE-33D6-E49E-C93C-496D995C67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7716" y="4164082"/>
            <a:ext cx="1311620" cy="973574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2FF4C81-E713-E4C0-918E-DDA94AE3B22F}"/>
              </a:ext>
            </a:extLst>
          </p:cNvPr>
          <p:cNvGrpSpPr>
            <a:grpSpLocks noChangeAspect="1"/>
          </p:cNvGrpSpPr>
          <p:nvPr/>
        </p:nvGrpSpPr>
        <p:grpSpPr>
          <a:xfrm>
            <a:off x="9021381" y="3777498"/>
            <a:ext cx="513505" cy="296460"/>
            <a:chOff x="4872110" y="4886420"/>
            <a:chExt cx="619027" cy="357381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3600100F-2A54-D758-21A9-AB81B3CCC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rgbClr val="FE9E19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  <a14:imgEffect>
                        <a14:saturation sat="77000"/>
                      </a14:imgEffect>
                      <a14:imgEffect>
                        <a14:brightnessContrast bright="-30000"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2110" y="4907675"/>
              <a:ext cx="417884" cy="336126"/>
            </a:xfrm>
            <a:prstGeom prst="rect">
              <a:avLst/>
            </a:prstGeom>
          </p:spPr>
        </p:pic>
        <p:pic>
          <p:nvPicPr>
            <p:cNvPr id="137" name="Picture 10" descr="Disaggregated Networking Solutions for Network Operators IP Infusion">
              <a:extLst>
                <a:ext uri="{FF2B5EF4-FFF2-40B4-BE49-F238E27FC236}">
                  <a16:creationId xmlns:a16="http://schemas.microsoft.com/office/drawing/2014/main" id="{1B57146B-78BC-B522-E652-A0619C3E9E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60"/>
            <a:stretch/>
          </p:blipFill>
          <p:spPr bwMode="auto">
            <a:xfrm>
              <a:off x="5095806" y="4886420"/>
              <a:ext cx="395331" cy="15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42B6FFC-5A4C-6E43-154B-F00C321E2241}"/>
              </a:ext>
            </a:extLst>
          </p:cNvPr>
          <p:cNvCxnSpPr>
            <a:cxnSpLocks/>
            <a:stCxn id="136" idx="2"/>
            <a:endCxn id="156" idx="1"/>
          </p:cNvCxnSpPr>
          <p:nvPr/>
        </p:nvCxnSpPr>
        <p:spPr>
          <a:xfrm>
            <a:off x="9194706" y="4073958"/>
            <a:ext cx="919998" cy="581236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3F8F39B-A684-C081-89BF-58B42946CC4B}"/>
              </a:ext>
            </a:extLst>
          </p:cNvPr>
          <p:cNvGrpSpPr>
            <a:grpSpLocks noChangeAspect="1"/>
          </p:cNvGrpSpPr>
          <p:nvPr/>
        </p:nvGrpSpPr>
        <p:grpSpPr>
          <a:xfrm>
            <a:off x="9929140" y="4588879"/>
            <a:ext cx="513505" cy="296460"/>
            <a:chOff x="4872110" y="4886420"/>
            <a:chExt cx="619027" cy="357381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EBB430F2-00FC-2DB2-669A-A55FB0C6B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rgbClr val="FE9E19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  <a14:imgEffect>
                        <a14:saturation sat="77000"/>
                      </a14:imgEffect>
                      <a14:imgEffect>
                        <a14:brightnessContrast bright="-30000"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2110" y="4907675"/>
              <a:ext cx="417884" cy="336126"/>
            </a:xfrm>
            <a:prstGeom prst="rect">
              <a:avLst/>
            </a:prstGeom>
          </p:spPr>
        </p:pic>
        <p:pic>
          <p:nvPicPr>
            <p:cNvPr id="156" name="Picture 10" descr="Disaggregated Networking Solutions for Network Operators IP Infusion">
              <a:extLst>
                <a:ext uri="{FF2B5EF4-FFF2-40B4-BE49-F238E27FC236}">
                  <a16:creationId xmlns:a16="http://schemas.microsoft.com/office/drawing/2014/main" id="{4B4AA942-1BFB-95A7-BECC-6E9B9A0671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60"/>
            <a:stretch/>
          </p:blipFill>
          <p:spPr bwMode="auto">
            <a:xfrm>
              <a:off x="5095806" y="4886420"/>
              <a:ext cx="395331" cy="15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7576C46-5C8D-6C62-5F16-20B0C23F1059}"/>
              </a:ext>
            </a:extLst>
          </p:cNvPr>
          <p:cNvCxnSpPr>
            <a:cxnSpLocks/>
            <a:stCxn id="136" idx="2"/>
            <a:endCxn id="139" idx="3"/>
          </p:cNvCxnSpPr>
          <p:nvPr/>
        </p:nvCxnSpPr>
        <p:spPr>
          <a:xfrm flipH="1">
            <a:off x="8709502" y="4073958"/>
            <a:ext cx="485204" cy="395346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FDFBC7F-D067-896F-33AB-408DFF30DBEC}"/>
              </a:ext>
            </a:extLst>
          </p:cNvPr>
          <p:cNvGrpSpPr>
            <a:grpSpLocks noChangeAspect="1"/>
          </p:cNvGrpSpPr>
          <p:nvPr/>
        </p:nvGrpSpPr>
        <p:grpSpPr>
          <a:xfrm>
            <a:off x="8362852" y="4312258"/>
            <a:ext cx="513505" cy="296460"/>
            <a:chOff x="4872110" y="4886420"/>
            <a:chExt cx="619027" cy="357381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0457DFA6-0549-E813-4333-ED7D1DA1F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rgbClr val="FE9E19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  <a14:imgEffect>
                        <a14:saturation sat="77000"/>
                      </a14:imgEffect>
                      <a14:imgEffect>
                        <a14:brightnessContrast bright="-30000"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2110" y="4907675"/>
              <a:ext cx="417884" cy="336126"/>
            </a:xfrm>
            <a:prstGeom prst="rect">
              <a:avLst/>
            </a:prstGeom>
          </p:spPr>
        </p:pic>
        <p:pic>
          <p:nvPicPr>
            <p:cNvPr id="140" name="Picture 10" descr="Disaggregated Networking Solutions for Network Operators IP Infusion">
              <a:extLst>
                <a:ext uri="{FF2B5EF4-FFF2-40B4-BE49-F238E27FC236}">
                  <a16:creationId xmlns:a16="http://schemas.microsoft.com/office/drawing/2014/main" id="{4B10EAD8-0362-03A6-BD62-2740C64951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60"/>
            <a:stretch/>
          </p:blipFill>
          <p:spPr bwMode="auto">
            <a:xfrm>
              <a:off x="5095806" y="4886420"/>
              <a:ext cx="395331" cy="15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207BEA8-0EF0-0B58-1410-E72B9D0BDA5E}"/>
              </a:ext>
            </a:extLst>
          </p:cNvPr>
          <p:cNvGrpSpPr>
            <a:grpSpLocks noChangeAspect="1"/>
          </p:cNvGrpSpPr>
          <p:nvPr/>
        </p:nvGrpSpPr>
        <p:grpSpPr>
          <a:xfrm>
            <a:off x="7409516" y="3757872"/>
            <a:ext cx="513505" cy="296460"/>
            <a:chOff x="4872110" y="4886420"/>
            <a:chExt cx="619027" cy="357381"/>
          </a:xfrm>
        </p:grpSpPr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AC668324-CB16-FC29-339F-A55F58B4F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rgbClr val="FE9E19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  <a14:imgEffect>
                        <a14:saturation sat="77000"/>
                      </a14:imgEffect>
                      <a14:imgEffect>
                        <a14:brightnessContrast bright="-30000"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2110" y="4907675"/>
              <a:ext cx="417884" cy="336126"/>
            </a:xfrm>
            <a:prstGeom prst="rect">
              <a:avLst/>
            </a:prstGeom>
          </p:spPr>
        </p:pic>
        <p:pic>
          <p:nvPicPr>
            <p:cNvPr id="174" name="Picture 10" descr="Disaggregated Networking Solutions for Network Operators IP Infusion">
              <a:extLst>
                <a:ext uri="{FF2B5EF4-FFF2-40B4-BE49-F238E27FC236}">
                  <a16:creationId xmlns:a16="http://schemas.microsoft.com/office/drawing/2014/main" id="{A6F69882-BB29-BAB2-68FB-2DD8C6D4CA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60"/>
            <a:stretch/>
          </p:blipFill>
          <p:spPr bwMode="auto">
            <a:xfrm>
              <a:off x="5095806" y="4886420"/>
              <a:ext cx="395331" cy="15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C7F9556-C720-B741-8296-D45DA01135A9}"/>
              </a:ext>
            </a:extLst>
          </p:cNvPr>
          <p:cNvCxnSpPr>
            <a:cxnSpLocks/>
            <a:stCxn id="173" idx="2"/>
            <a:endCxn id="98" idx="0"/>
          </p:cNvCxnSpPr>
          <p:nvPr/>
        </p:nvCxnSpPr>
        <p:spPr>
          <a:xfrm>
            <a:off x="7582841" y="4054332"/>
            <a:ext cx="5248" cy="327888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DD0A094B-A2B5-A8E3-637B-06AD052BDE95}"/>
              </a:ext>
            </a:extLst>
          </p:cNvPr>
          <p:cNvSpPr txBox="1"/>
          <p:nvPr/>
        </p:nvSpPr>
        <p:spPr>
          <a:xfrm>
            <a:off x="6905922" y="5936598"/>
            <a:ext cx="11221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0000"/>
                </a:solidFill>
                <a:latin typeface="+mj-lt"/>
              </a:rPr>
              <a:t>Residential/SMB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88BB5D2-34D6-760C-F865-E39F9F3C39CA}"/>
              </a:ext>
            </a:extLst>
          </p:cNvPr>
          <p:cNvSpPr txBox="1"/>
          <p:nvPr/>
        </p:nvSpPr>
        <p:spPr>
          <a:xfrm>
            <a:off x="8709502" y="5183601"/>
            <a:ext cx="11221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0000"/>
                </a:solidFill>
                <a:latin typeface="+mj-lt"/>
              </a:rPr>
              <a:t>Enterprise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3" name="object 67">
            <a:extLst>
              <a:ext uri="{FF2B5EF4-FFF2-40B4-BE49-F238E27FC236}">
                <a16:creationId xmlns:a16="http://schemas.microsoft.com/office/drawing/2014/main" id="{73AED2B0-7EF9-D735-2885-298119D77030}"/>
              </a:ext>
            </a:extLst>
          </p:cNvPr>
          <p:cNvSpPr txBox="1"/>
          <p:nvPr/>
        </p:nvSpPr>
        <p:spPr>
          <a:xfrm>
            <a:off x="10782924" y="2845698"/>
            <a:ext cx="667514" cy="151323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+mj-lt"/>
                <a:cs typeface="Lato"/>
              </a:rPr>
              <a:t>Peering</a:t>
            </a:r>
            <a:r>
              <a:rPr sz="900" b="1" dirty="0">
                <a:latin typeface="+mj-lt"/>
                <a:cs typeface="Lato"/>
              </a:rPr>
              <a:t> </a:t>
            </a:r>
            <a:r>
              <a:rPr sz="900" b="1" spc="-20" dirty="0">
                <a:latin typeface="+mj-lt"/>
                <a:cs typeface="Lato"/>
              </a:rPr>
              <a:t>Edge</a:t>
            </a:r>
            <a:endParaRPr sz="900" dirty="0">
              <a:latin typeface="+mj-lt"/>
              <a:cs typeface="Lato"/>
            </a:endParaRPr>
          </a:p>
        </p:txBody>
      </p:sp>
      <p:pic>
        <p:nvPicPr>
          <p:cNvPr id="184" name="Google Shape;955;p55">
            <a:extLst>
              <a:ext uri="{FF2B5EF4-FFF2-40B4-BE49-F238E27FC236}">
                <a16:creationId xmlns:a16="http://schemas.microsoft.com/office/drawing/2014/main" id="{8E11A173-BC88-353F-3ECF-AC52C62EB77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16727" y="2754304"/>
            <a:ext cx="605309" cy="3788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F795601B-3A35-7DE6-6D16-0E93679DEAF9}"/>
              </a:ext>
            </a:extLst>
          </p:cNvPr>
          <p:cNvCxnSpPr>
            <a:cxnSpLocks/>
            <a:stCxn id="184" idx="1"/>
            <a:endCxn id="34" idx="3"/>
          </p:cNvCxnSpPr>
          <p:nvPr/>
        </p:nvCxnSpPr>
        <p:spPr>
          <a:xfrm flipH="1">
            <a:off x="9416522" y="2943707"/>
            <a:ext cx="700205" cy="392850"/>
          </a:xfrm>
          <a:prstGeom prst="line">
            <a:avLst/>
          </a:prstGeom>
          <a:noFill/>
          <a:ln w="6350" cap="flat" cmpd="sng" algn="ctr">
            <a:solidFill>
              <a:srgbClr val="FE9E19"/>
            </a:solidFill>
            <a:prstDash val="solid"/>
            <a:miter lim="800000"/>
          </a:ln>
          <a:effectLst/>
        </p:spPr>
      </p:cxnSp>
      <p:pic>
        <p:nvPicPr>
          <p:cNvPr id="1027" name="Picture 3" descr="Home - Onward">
            <a:extLst>
              <a:ext uri="{FF2B5EF4-FFF2-40B4-BE49-F238E27FC236}">
                <a16:creationId xmlns:a16="http://schemas.microsoft.com/office/drawing/2014/main" id="{7B0DCAB5-91DD-B276-E07C-38E807E8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53" y="2778666"/>
            <a:ext cx="1265269" cy="4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3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F379A-E9B5-4ED3-8867-C2AA7471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03592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0165-A71D-C803-2301-E2A0273F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9C765-8016-1152-BC19-EBF8380CF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www.ipinfusion.com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I">
      <a:dk1>
        <a:srgbClr val="000000"/>
      </a:dk1>
      <a:lt1>
        <a:srgbClr val="FFFFFF"/>
      </a:lt1>
      <a:dk2>
        <a:srgbClr val="192F58"/>
      </a:dk2>
      <a:lt2>
        <a:srgbClr val="E6E7E5"/>
      </a:lt2>
      <a:accent1>
        <a:srgbClr val="FE9E19"/>
      </a:accent1>
      <a:accent2>
        <a:srgbClr val="192F58"/>
      </a:accent2>
      <a:accent3>
        <a:srgbClr val="999B9D"/>
      </a:accent3>
      <a:accent4>
        <a:srgbClr val="8795AA"/>
      </a:accent4>
      <a:accent5>
        <a:srgbClr val="3379B6"/>
      </a:accent5>
      <a:accent6>
        <a:srgbClr val="333333"/>
      </a:accent6>
      <a:hlink>
        <a:srgbClr val="E66828"/>
      </a:hlink>
      <a:folHlink>
        <a:srgbClr val="4163AA"/>
      </a:folHlink>
    </a:clrScheme>
    <a:fontScheme name="IPI 2022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B2086D0-8024-5842-B7F9-05AFB7E95109}" vid="{7337061E-0372-1C41-B208-86078431B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10222</TotalTime>
  <Words>583</Words>
  <Application>Microsoft Office PowerPoint</Application>
  <PresentationFormat>Widescreen</PresentationFormat>
  <Paragraphs>146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Wingdings</vt:lpstr>
      <vt:lpstr>Quattrocento Sans</vt:lpstr>
      <vt:lpstr>Lato Light</vt:lpstr>
      <vt:lpstr>Noto Sans Symbols</vt:lpstr>
      <vt:lpstr>Lato</vt:lpstr>
      <vt:lpstr>System Font Regular</vt:lpstr>
      <vt:lpstr>Calibri</vt:lpstr>
      <vt:lpstr>Arial</vt:lpstr>
      <vt:lpstr>Open Sans</vt:lpstr>
      <vt:lpstr>Office Theme</vt:lpstr>
      <vt:lpstr>PowerPoint Presentation</vt:lpstr>
      <vt:lpstr>Today’s Agenda A Practical Guide to Disaggregated Networks</vt:lpstr>
      <vt:lpstr>IP Infusion Advantage for Open Networking</vt:lpstr>
      <vt:lpstr>End-to-End Open Networking Solution for Carriers and Data Centers</vt:lpstr>
      <vt:lpstr>2024 GigaOm NOS Radar  IP Infusion: Leader &amp; Outperformer For Fourth Consecutive Year</vt:lpstr>
      <vt:lpstr>IP Infusion Customer Win: Onward</vt:lpstr>
      <vt:lpstr>Onward Scales Broadband Network with OcNOS Broadband Use Case in USA | Fiber Network Service Provider</vt:lpstr>
      <vt:lpstr>Q&amp;A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Kelly LeBlanc</dc:creator>
  <cp:lastModifiedBy>Kelly LeBlanc</cp:lastModifiedBy>
  <cp:revision>107</cp:revision>
  <cp:lastPrinted>2019-05-21T20:18:52Z</cp:lastPrinted>
  <dcterms:created xsi:type="dcterms:W3CDTF">2022-03-04T01:15:36Z</dcterms:created>
  <dcterms:modified xsi:type="dcterms:W3CDTF">2024-11-04T21:41:20Z</dcterms:modified>
</cp:coreProperties>
</file>